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0"/>
  </p:notesMasterIdLst>
  <p:sldIdLst>
    <p:sldId id="256" r:id="rId2"/>
    <p:sldId id="260" r:id="rId3"/>
    <p:sldId id="258" r:id="rId4"/>
    <p:sldId id="261" r:id="rId5"/>
    <p:sldId id="274" r:id="rId6"/>
    <p:sldId id="293" r:id="rId7"/>
    <p:sldId id="268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73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791B1-AEFB-4B54-9AB2-B35EDA5F1F3C}" type="datetimeFigureOut">
              <a:rPr lang="en-US" smtClean="0"/>
              <a:t>06/27/2023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E521B-CA07-4149-8881-99178F330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50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8455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62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808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875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306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874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221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19d5b91869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19d5b91869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9d5b91869_0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9d5b91869_0_1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989f454a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989f454a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a7be6e9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a7be6e9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a7be6e973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a7be6e973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0a7be6e973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0a7be6e973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88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40400" y="719333"/>
            <a:ext cx="10311200" cy="10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7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43927" y="5257700"/>
            <a:ext cx="3355600" cy="874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1000733" y="2168101"/>
            <a:ext cx="50952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870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2176953" y="3112213"/>
            <a:ext cx="7832400" cy="16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3100553" y="5357793"/>
            <a:ext cx="5985200" cy="6628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25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-9600" y="-19167"/>
            <a:ext cx="12201600" cy="68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686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468000" y="719333"/>
            <a:ext cx="5136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1422400" y="2153333"/>
            <a:ext cx="5136000" cy="5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 hasCustomPrompt="1"/>
          </p:nvPr>
        </p:nvSpPr>
        <p:spPr>
          <a:xfrm>
            <a:off x="6597667" y="1631967"/>
            <a:ext cx="9752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1422400" y="1633356"/>
            <a:ext cx="5136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933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1422400" y="3261275"/>
            <a:ext cx="5136000" cy="5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6597667" y="2749400"/>
            <a:ext cx="9752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1422400" y="2738601"/>
            <a:ext cx="5136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933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7"/>
          </p:nvPr>
        </p:nvSpPr>
        <p:spPr>
          <a:xfrm>
            <a:off x="1422400" y="4390904"/>
            <a:ext cx="5136000" cy="5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8" hasCustomPrompt="1"/>
          </p:nvPr>
        </p:nvSpPr>
        <p:spPr>
          <a:xfrm>
            <a:off x="6597667" y="3866833"/>
            <a:ext cx="9752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1422400" y="3869921"/>
            <a:ext cx="5136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933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1422400" y="5505251"/>
            <a:ext cx="5136000" cy="5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4" hasCustomPrompt="1"/>
          </p:nvPr>
        </p:nvSpPr>
        <p:spPr>
          <a:xfrm>
            <a:off x="6597667" y="4984267"/>
            <a:ext cx="975200" cy="10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1422400" y="4984267"/>
            <a:ext cx="5136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933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616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889573" y="4393723"/>
            <a:ext cx="4395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2275907" y="1753336"/>
            <a:ext cx="7634000" cy="26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 rot="5400000">
            <a:off x="10519100" y="5829719"/>
            <a:ext cx="131869" cy="737453"/>
            <a:chOff x="4898850" y="4820550"/>
            <a:chExt cx="98902" cy="553090"/>
          </a:xfrm>
        </p:grpSpPr>
        <p:sp>
          <p:nvSpPr>
            <p:cNvPr id="96" name="Google Shape;96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" name="Google Shape;101;p14"/>
          <p:cNvGrpSpPr/>
          <p:nvPr/>
        </p:nvGrpSpPr>
        <p:grpSpPr>
          <a:xfrm rot="5400000">
            <a:off x="1259800" y="248419"/>
            <a:ext cx="131869" cy="737453"/>
            <a:chOff x="4898850" y="4820550"/>
            <a:chExt cx="98902" cy="553090"/>
          </a:xfrm>
        </p:grpSpPr>
        <p:sp>
          <p:nvSpPr>
            <p:cNvPr id="102" name="Google Shape;102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7" name="Google Shape;107;p14"/>
          <p:cNvGrpSpPr/>
          <p:nvPr/>
        </p:nvGrpSpPr>
        <p:grpSpPr>
          <a:xfrm rot="5400000">
            <a:off x="793967" y="6886"/>
            <a:ext cx="131869" cy="737453"/>
            <a:chOff x="4898850" y="4820550"/>
            <a:chExt cx="98902" cy="553090"/>
          </a:xfrm>
        </p:grpSpPr>
        <p:sp>
          <p:nvSpPr>
            <p:cNvPr id="108" name="Google Shape;108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" name="Google Shape;113;p14"/>
          <p:cNvGrpSpPr/>
          <p:nvPr/>
        </p:nvGrpSpPr>
        <p:grpSpPr>
          <a:xfrm rot="-5400000">
            <a:off x="10019645" y="5319887"/>
            <a:ext cx="402753" cy="2027976"/>
            <a:chOff x="-108754" y="2690919"/>
            <a:chExt cx="302065" cy="1520982"/>
          </a:xfrm>
        </p:grpSpPr>
        <p:sp>
          <p:nvSpPr>
            <p:cNvPr id="114" name="Google Shape;114;p1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3772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5319091" y="1960791"/>
            <a:ext cx="5914000" cy="20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1"/>
          </p:nvPr>
        </p:nvSpPr>
        <p:spPr>
          <a:xfrm>
            <a:off x="5319091" y="4339063"/>
            <a:ext cx="5914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727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6"/>
          <p:cNvGrpSpPr/>
          <p:nvPr/>
        </p:nvGrpSpPr>
        <p:grpSpPr>
          <a:xfrm>
            <a:off x="9798289" y="183306"/>
            <a:ext cx="2430688" cy="395524"/>
            <a:chOff x="7857346" y="3902355"/>
            <a:chExt cx="1823016" cy="296643"/>
          </a:xfrm>
        </p:grpSpPr>
        <p:sp>
          <p:nvSpPr>
            <p:cNvPr id="125" name="Google Shape;125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27657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 rot="5400000" flipH="1">
            <a:off x="1041094" y="-647280"/>
            <a:ext cx="402753" cy="2027976"/>
            <a:chOff x="-108754" y="2690919"/>
            <a:chExt cx="302065" cy="1520982"/>
          </a:xfrm>
        </p:grpSpPr>
        <p:sp>
          <p:nvSpPr>
            <p:cNvPr id="134" name="Google Shape;134;p17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" name="Google Shape;139;p17"/>
          <p:cNvGrpSpPr/>
          <p:nvPr/>
        </p:nvGrpSpPr>
        <p:grpSpPr>
          <a:xfrm rot="-5400000" flipH="1">
            <a:off x="812521" y="-137448"/>
            <a:ext cx="131869" cy="737453"/>
            <a:chOff x="4898850" y="4820550"/>
            <a:chExt cx="98902" cy="553090"/>
          </a:xfrm>
        </p:grpSpPr>
        <p:sp>
          <p:nvSpPr>
            <p:cNvPr id="140" name="Google Shape;140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61619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963168" y="719328"/>
            <a:ext cx="1027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1"/>
          </p:nvPr>
        </p:nvSpPr>
        <p:spPr>
          <a:xfrm>
            <a:off x="1516200" y="1547300"/>
            <a:ext cx="9159600" cy="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933" b="1"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8"/>
          <p:cNvGrpSpPr/>
          <p:nvPr/>
        </p:nvGrpSpPr>
        <p:grpSpPr>
          <a:xfrm rot="-5400000" flipH="1">
            <a:off x="10839145" y="-575580"/>
            <a:ext cx="402753" cy="2027976"/>
            <a:chOff x="-108754" y="2690919"/>
            <a:chExt cx="302065" cy="1520982"/>
          </a:xfrm>
        </p:grpSpPr>
        <p:sp>
          <p:nvSpPr>
            <p:cNvPr id="149" name="Google Shape;149;p1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4" name="Google Shape;154;p18"/>
          <p:cNvGrpSpPr/>
          <p:nvPr/>
        </p:nvGrpSpPr>
        <p:grpSpPr>
          <a:xfrm rot="5400000" flipH="1">
            <a:off x="11338600" y="205111"/>
            <a:ext cx="131869" cy="737453"/>
            <a:chOff x="4898850" y="4820550"/>
            <a:chExt cx="98902" cy="553090"/>
          </a:xfrm>
        </p:grpSpPr>
        <p:sp>
          <p:nvSpPr>
            <p:cNvPr id="155" name="Google Shape;155;p1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0" name="Google Shape;160;p18"/>
          <p:cNvGrpSpPr/>
          <p:nvPr/>
        </p:nvGrpSpPr>
        <p:grpSpPr>
          <a:xfrm rot="-5400000" flipH="1">
            <a:off x="925212" y="-540013"/>
            <a:ext cx="402753" cy="2027976"/>
            <a:chOff x="-108754" y="2690919"/>
            <a:chExt cx="302065" cy="1520982"/>
          </a:xfrm>
        </p:grpSpPr>
        <p:sp>
          <p:nvSpPr>
            <p:cNvPr id="161" name="Google Shape;161;p1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46128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955200" y="1378917"/>
            <a:ext cx="5140800" cy="26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955200" y="4512033"/>
            <a:ext cx="5140800" cy="14220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974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2199833" y="1782200"/>
            <a:ext cx="3481600" cy="1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1"/>
          </p:nvPr>
        </p:nvSpPr>
        <p:spPr>
          <a:xfrm>
            <a:off x="2199733" y="3237841"/>
            <a:ext cx="3481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51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7000" y="3171364"/>
            <a:ext cx="5914000" cy="20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57000" y="5549636"/>
            <a:ext cx="5914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6357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7007533" y="1783413"/>
            <a:ext cx="3623200" cy="1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7007533" y="3242908"/>
            <a:ext cx="3623200" cy="1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21"/>
          <p:cNvGrpSpPr/>
          <p:nvPr/>
        </p:nvGrpSpPr>
        <p:grpSpPr>
          <a:xfrm>
            <a:off x="9798289" y="183306"/>
            <a:ext cx="2430688" cy="395524"/>
            <a:chOff x="7857346" y="3902355"/>
            <a:chExt cx="1823016" cy="296643"/>
          </a:xfrm>
        </p:grpSpPr>
        <p:sp>
          <p:nvSpPr>
            <p:cNvPr id="176" name="Google Shape;176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89934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1566600" y="1680600"/>
            <a:ext cx="3792000" cy="15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1"/>
          </p:nvPr>
        </p:nvSpPr>
        <p:spPr>
          <a:xfrm>
            <a:off x="1566600" y="3412932"/>
            <a:ext cx="3349200" cy="1603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5997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957000" y="2057200"/>
            <a:ext cx="5099200" cy="3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7056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957000" y="1690767"/>
            <a:ext cx="5102000" cy="42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grpSp>
        <p:nvGrpSpPr>
          <p:cNvPr id="191" name="Google Shape;191;p24"/>
          <p:cNvGrpSpPr/>
          <p:nvPr/>
        </p:nvGrpSpPr>
        <p:grpSpPr>
          <a:xfrm rot="5400000">
            <a:off x="10839145" y="-540013"/>
            <a:ext cx="402753" cy="2027976"/>
            <a:chOff x="-108754" y="2690919"/>
            <a:chExt cx="302065" cy="1520982"/>
          </a:xfrm>
        </p:grpSpPr>
        <p:sp>
          <p:nvSpPr>
            <p:cNvPr id="192" name="Google Shape;192;p2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48905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1329000" y="4163343"/>
            <a:ext cx="397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2"/>
          </p:nvPr>
        </p:nvSpPr>
        <p:spPr>
          <a:xfrm>
            <a:off x="6888600" y="4163343"/>
            <a:ext cx="397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1"/>
          </p:nvPr>
        </p:nvSpPr>
        <p:spPr>
          <a:xfrm>
            <a:off x="6888200" y="4712420"/>
            <a:ext cx="39752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3"/>
          </p:nvPr>
        </p:nvSpPr>
        <p:spPr>
          <a:xfrm>
            <a:off x="1329000" y="4712420"/>
            <a:ext cx="397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4"/>
          </p:nvPr>
        </p:nvSpPr>
        <p:spPr>
          <a:xfrm>
            <a:off x="960000" y="719331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98870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body" idx="1"/>
          </p:nvPr>
        </p:nvSpPr>
        <p:spPr>
          <a:xfrm>
            <a:off x="957000" y="1690767"/>
            <a:ext cx="5102000" cy="42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2"/>
          </p:nvPr>
        </p:nvSpPr>
        <p:spPr>
          <a:xfrm>
            <a:off x="6132867" y="2725933"/>
            <a:ext cx="4999200" cy="3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6"/>
          <p:cNvGrpSpPr/>
          <p:nvPr/>
        </p:nvGrpSpPr>
        <p:grpSpPr>
          <a:xfrm rot="-5400000" flipH="1">
            <a:off x="916578" y="5465987"/>
            <a:ext cx="402753" cy="2027976"/>
            <a:chOff x="-108754" y="2690919"/>
            <a:chExt cx="302065" cy="1520982"/>
          </a:xfrm>
        </p:grpSpPr>
        <p:sp>
          <p:nvSpPr>
            <p:cNvPr id="208" name="Google Shape;208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3" name="Google Shape;213;p26"/>
          <p:cNvGrpSpPr/>
          <p:nvPr/>
        </p:nvGrpSpPr>
        <p:grpSpPr>
          <a:xfrm rot="-5400000" flipH="1">
            <a:off x="10839145" y="-575580"/>
            <a:ext cx="402753" cy="2027976"/>
            <a:chOff x="-108754" y="2690919"/>
            <a:chExt cx="302065" cy="1520982"/>
          </a:xfrm>
        </p:grpSpPr>
        <p:sp>
          <p:nvSpPr>
            <p:cNvPr id="214" name="Google Shape;214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9" name="Google Shape;219;p26"/>
          <p:cNvGrpSpPr/>
          <p:nvPr/>
        </p:nvGrpSpPr>
        <p:grpSpPr>
          <a:xfrm rot="5400000" flipH="1">
            <a:off x="11338600" y="205111"/>
            <a:ext cx="131869" cy="737453"/>
            <a:chOff x="4898850" y="4820550"/>
            <a:chExt cx="98902" cy="553090"/>
          </a:xfrm>
        </p:grpSpPr>
        <p:sp>
          <p:nvSpPr>
            <p:cNvPr id="220" name="Google Shape;220;p2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7144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960000" y="3794267"/>
            <a:ext cx="2837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1"/>
          </p:nvPr>
        </p:nvSpPr>
        <p:spPr>
          <a:xfrm>
            <a:off x="960000" y="4269733"/>
            <a:ext cx="2837200" cy="12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title" idx="2"/>
          </p:nvPr>
        </p:nvSpPr>
        <p:spPr>
          <a:xfrm>
            <a:off x="4679321" y="3794267"/>
            <a:ext cx="2837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3"/>
          </p:nvPr>
        </p:nvSpPr>
        <p:spPr>
          <a:xfrm>
            <a:off x="4679321" y="4269733"/>
            <a:ext cx="2837200" cy="12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 idx="4"/>
          </p:nvPr>
        </p:nvSpPr>
        <p:spPr>
          <a:xfrm>
            <a:off x="8394800" y="3794267"/>
            <a:ext cx="2837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5"/>
          </p:nvPr>
        </p:nvSpPr>
        <p:spPr>
          <a:xfrm>
            <a:off x="8394800" y="4269733"/>
            <a:ext cx="2837200" cy="12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7"/>
          <p:cNvGrpSpPr/>
          <p:nvPr/>
        </p:nvGrpSpPr>
        <p:grpSpPr>
          <a:xfrm>
            <a:off x="10600523" y="200573"/>
            <a:ext cx="2430688" cy="395524"/>
            <a:chOff x="7857346" y="3902355"/>
            <a:chExt cx="1823016" cy="296643"/>
          </a:xfrm>
        </p:grpSpPr>
        <p:sp>
          <p:nvSpPr>
            <p:cNvPr id="234" name="Google Shape;234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560878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6098304" y="1664520"/>
            <a:ext cx="4716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1"/>
          </p:nvPr>
        </p:nvSpPr>
        <p:spPr>
          <a:xfrm>
            <a:off x="6098304" y="2139987"/>
            <a:ext cx="4716000" cy="8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 idx="2"/>
          </p:nvPr>
        </p:nvSpPr>
        <p:spPr>
          <a:xfrm>
            <a:off x="6098304" y="3191295"/>
            <a:ext cx="4716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3"/>
          </p:nvPr>
        </p:nvSpPr>
        <p:spPr>
          <a:xfrm>
            <a:off x="6098304" y="3666767"/>
            <a:ext cx="4716000" cy="8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4"/>
          </p:nvPr>
        </p:nvSpPr>
        <p:spPr>
          <a:xfrm>
            <a:off x="6098304" y="4725161"/>
            <a:ext cx="4716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5"/>
          </p:nvPr>
        </p:nvSpPr>
        <p:spPr>
          <a:xfrm>
            <a:off x="6098304" y="5200633"/>
            <a:ext cx="4716000" cy="8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14780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1491761" y="2382076"/>
            <a:ext cx="2781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1"/>
          </p:nvPr>
        </p:nvSpPr>
        <p:spPr>
          <a:xfrm>
            <a:off x="1495761" y="2851829"/>
            <a:ext cx="27772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 idx="2"/>
          </p:nvPr>
        </p:nvSpPr>
        <p:spPr>
          <a:xfrm>
            <a:off x="7910880" y="2382060"/>
            <a:ext cx="27796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3"/>
          </p:nvPr>
        </p:nvSpPr>
        <p:spPr>
          <a:xfrm>
            <a:off x="7910880" y="2851815"/>
            <a:ext cx="27756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4"/>
          </p:nvPr>
        </p:nvSpPr>
        <p:spPr>
          <a:xfrm>
            <a:off x="1495761" y="4312473"/>
            <a:ext cx="2777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5"/>
          </p:nvPr>
        </p:nvSpPr>
        <p:spPr>
          <a:xfrm>
            <a:off x="1495761" y="4776657"/>
            <a:ext cx="27772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 idx="6"/>
          </p:nvPr>
        </p:nvSpPr>
        <p:spPr>
          <a:xfrm>
            <a:off x="7910880" y="4312471"/>
            <a:ext cx="27756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7"/>
          </p:nvPr>
        </p:nvSpPr>
        <p:spPr>
          <a:xfrm>
            <a:off x="7910880" y="4776657"/>
            <a:ext cx="27756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 idx="8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29"/>
          <p:cNvGrpSpPr/>
          <p:nvPr/>
        </p:nvGrpSpPr>
        <p:grpSpPr>
          <a:xfrm rot="-5400000" flipH="1">
            <a:off x="1097745" y="5430253"/>
            <a:ext cx="402753" cy="2027976"/>
            <a:chOff x="-108754" y="2690919"/>
            <a:chExt cx="302065" cy="1520982"/>
          </a:xfrm>
        </p:grpSpPr>
        <p:sp>
          <p:nvSpPr>
            <p:cNvPr id="259" name="Google Shape;259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33659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954767" y="2099103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1"/>
          </p:nvPr>
        </p:nvSpPr>
        <p:spPr>
          <a:xfrm>
            <a:off x="954367" y="269402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title" idx="2"/>
          </p:nvPr>
        </p:nvSpPr>
        <p:spPr>
          <a:xfrm>
            <a:off x="4663400" y="2099103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3"/>
          </p:nvPr>
        </p:nvSpPr>
        <p:spPr>
          <a:xfrm>
            <a:off x="4663000" y="269402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title" idx="4"/>
          </p:nvPr>
        </p:nvSpPr>
        <p:spPr>
          <a:xfrm>
            <a:off x="954767" y="4110867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subTitle" idx="5"/>
          </p:nvPr>
        </p:nvSpPr>
        <p:spPr>
          <a:xfrm>
            <a:off x="954367" y="470941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title" idx="6"/>
          </p:nvPr>
        </p:nvSpPr>
        <p:spPr>
          <a:xfrm>
            <a:off x="4663400" y="4110867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ubTitle" idx="7"/>
          </p:nvPr>
        </p:nvSpPr>
        <p:spPr>
          <a:xfrm>
            <a:off x="4663000" y="470941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title" idx="8"/>
          </p:nvPr>
        </p:nvSpPr>
        <p:spPr>
          <a:xfrm>
            <a:off x="8373917" y="2099103"/>
            <a:ext cx="28624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subTitle" idx="9"/>
          </p:nvPr>
        </p:nvSpPr>
        <p:spPr>
          <a:xfrm>
            <a:off x="8372117" y="269402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title" idx="13"/>
          </p:nvPr>
        </p:nvSpPr>
        <p:spPr>
          <a:xfrm>
            <a:off x="8372517" y="4110867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ubTitle" idx="14"/>
          </p:nvPr>
        </p:nvSpPr>
        <p:spPr>
          <a:xfrm>
            <a:off x="8372117" y="470941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30"/>
          <p:cNvGrpSpPr/>
          <p:nvPr/>
        </p:nvGrpSpPr>
        <p:grpSpPr>
          <a:xfrm flipH="1">
            <a:off x="-11" y="179406"/>
            <a:ext cx="2430688" cy="395524"/>
            <a:chOff x="7857346" y="3902355"/>
            <a:chExt cx="1823016" cy="296643"/>
          </a:xfrm>
        </p:grpSpPr>
        <p:sp>
          <p:nvSpPr>
            <p:cNvPr id="279" name="Google Shape;279;p30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7993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0000" y="1631900"/>
            <a:ext cx="10272000" cy="6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600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20125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subTitle" idx="1"/>
          </p:nvPr>
        </p:nvSpPr>
        <p:spPr>
          <a:xfrm>
            <a:off x="1497347" y="3794655"/>
            <a:ext cx="9186400" cy="3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title" hasCustomPrompt="1"/>
          </p:nvPr>
        </p:nvSpPr>
        <p:spPr>
          <a:xfrm>
            <a:off x="1497340" y="2645039"/>
            <a:ext cx="9186400" cy="10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2"/>
          </p:nvPr>
        </p:nvSpPr>
        <p:spPr>
          <a:xfrm>
            <a:off x="1505965" y="5568549"/>
            <a:ext cx="5762800" cy="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3" hasCustomPrompt="1"/>
          </p:nvPr>
        </p:nvSpPr>
        <p:spPr>
          <a:xfrm>
            <a:off x="1505967" y="4484008"/>
            <a:ext cx="5762800" cy="10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4"/>
          </p:nvPr>
        </p:nvSpPr>
        <p:spPr>
          <a:xfrm>
            <a:off x="4929400" y="1916015"/>
            <a:ext cx="5762800" cy="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title" idx="5" hasCustomPrompt="1"/>
          </p:nvPr>
        </p:nvSpPr>
        <p:spPr>
          <a:xfrm>
            <a:off x="4929400" y="831380"/>
            <a:ext cx="5762800" cy="10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61454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title" idx="2"/>
          </p:nvPr>
        </p:nvSpPr>
        <p:spPr>
          <a:xfrm>
            <a:off x="1711099" y="3847393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subTitle" idx="1"/>
          </p:nvPr>
        </p:nvSpPr>
        <p:spPr>
          <a:xfrm>
            <a:off x="1711133" y="4450209"/>
            <a:ext cx="31152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title" idx="3"/>
          </p:nvPr>
        </p:nvSpPr>
        <p:spPr>
          <a:xfrm>
            <a:off x="7358433" y="3847393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9pPr>
          </a:lstStyle>
          <a:p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ubTitle" idx="4"/>
          </p:nvPr>
        </p:nvSpPr>
        <p:spPr>
          <a:xfrm>
            <a:off x="7358433" y="4450209"/>
            <a:ext cx="31152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title" idx="5" hasCustomPrompt="1"/>
          </p:nvPr>
        </p:nvSpPr>
        <p:spPr>
          <a:xfrm>
            <a:off x="2090699" y="1983563"/>
            <a:ext cx="2356000" cy="8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 idx="6" hasCustomPrompt="1"/>
          </p:nvPr>
        </p:nvSpPr>
        <p:spPr>
          <a:xfrm>
            <a:off x="7738029" y="1983563"/>
            <a:ext cx="23560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00" name="Google Shape;300;p32"/>
          <p:cNvGrpSpPr/>
          <p:nvPr/>
        </p:nvGrpSpPr>
        <p:grpSpPr>
          <a:xfrm rot="-5400000">
            <a:off x="1090345" y="-294647"/>
            <a:ext cx="402753" cy="2027976"/>
            <a:chOff x="-108754" y="2690919"/>
            <a:chExt cx="302065" cy="1520982"/>
          </a:xfrm>
        </p:grpSpPr>
        <p:sp>
          <p:nvSpPr>
            <p:cNvPr id="301" name="Google Shape;301;p3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6" name="Google Shape;306;p32"/>
          <p:cNvGrpSpPr/>
          <p:nvPr/>
        </p:nvGrpSpPr>
        <p:grpSpPr>
          <a:xfrm rot="5400000">
            <a:off x="1589800" y="215186"/>
            <a:ext cx="131869" cy="737453"/>
            <a:chOff x="4898850" y="4820550"/>
            <a:chExt cx="98902" cy="553090"/>
          </a:xfrm>
        </p:grpSpPr>
        <p:sp>
          <p:nvSpPr>
            <p:cNvPr id="307" name="Google Shape;307;p3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01495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4"/>
          <p:cNvGrpSpPr/>
          <p:nvPr/>
        </p:nvGrpSpPr>
        <p:grpSpPr>
          <a:xfrm rot="-5400000" flipH="1">
            <a:off x="916578" y="5465987"/>
            <a:ext cx="402753" cy="2027976"/>
            <a:chOff x="-108754" y="2690919"/>
            <a:chExt cx="302065" cy="1520982"/>
          </a:xfrm>
        </p:grpSpPr>
        <p:sp>
          <p:nvSpPr>
            <p:cNvPr id="318" name="Google Shape;318;p3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3" name="Google Shape;323;p34"/>
          <p:cNvGrpSpPr/>
          <p:nvPr/>
        </p:nvGrpSpPr>
        <p:grpSpPr>
          <a:xfrm rot="-5400000" flipH="1">
            <a:off x="10839145" y="-575580"/>
            <a:ext cx="402753" cy="2027976"/>
            <a:chOff x="-108754" y="2690919"/>
            <a:chExt cx="302065" cy="1520982"/>
          </a:xfrm>
        </p:grpSpPr>
        <p:sp>
          <p:nvSpPr>
            <p:cNvPr id="324" name="Google Shape;324;p3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9" name="Google Shape;329;p34"/>
          <p:cNvGrpSpPr/>
          <p:nvPr/>
        </p:nvGrpSpPr>
        <p:grpSpPr>
          <a:xfrm rot="5400000" flipH="1">
            <a:off x="11338600" y="205111"/>
            <a:ext cx="131869" cy="737453"/>
            <a:chOff x="4898850" y="4820550"/>
            <a:chExt cx="98902" cy="553090"/>
          </a:xfrm>
        </p:grpSpPr>
        <p:sp>
          <p:nvSpPr>
            <p:cNvPr id="330" name="Google Shape;330;p3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83369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5"/>
          <p:cNvGrpSpPr/>
          <p:nvPr/>
        </p:nvGrpSpPr>
        <p:grpSpPr>
          <a:xfrm>
            <a:off x="9798289" y="183306"/>
            <a:ext cx="2430688" cy="395524"/>
            <a:chOff x="7857346" y="3902355"/>
            <a:chExt cx="1823016" cy="296643"/>
          </a:xfrm>
        </p:grpSpPr>
        <p:sp>
          <p:nvSpPr>
            <p:cNvPr id="337" name="Google Shape;337;p3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732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242844" y="1978332"/>
            <a:ext cx="298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 idx="2"/>
          </p:nvPr>
        </p:nvSpPr>
        <p:spPr>
          <a:xfrm>
            <a:off x="4954044" y="4094980"/>
            <a:ext cx="298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4954044" y="4640151"/>
            <a:ext cx="2988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4242844" y="2523503"/>
            <a:ext cx="2988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5"/>
          <p:cNvGrpSpPr/>
          <p:nvPr/>
        </p:nvGrpSpPr>
        <p:grpSpPr>
          <a:xfrm rot="5400000" flipH="1">
            <a:off x="1917354" y="5692278"/>
            <a:ext cx="131869" cy="737453"/>
            <a:chOff x="4898850" y="4820550"/>
            <a:chExt cx="98902" cy="553090"/>
          </a:xfrm>
        </p:grpSpPr>
        <p:sp>
          <p:nvSpPr>
            <p:cNvPr id="26" name="Google Shape;26;p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" name="Google Shape;31;p5"/>
          <p:cNvGrpSpPr/>
          <p:nvPr/>
        </p:nvGrpSpPr>
        <p:grpSpPr>
          <a:xfrm rot="5400000" flipH="1">
            <a:off x="11113120" y="-61523"/>
            <a:ext cx="131869" cy="737453"/>
            <a:chOff x="4898850" y="4820550"/>
            <a:chExt cx="98902" cy="553090"/>
          </a:xfrm>
        </p:grpSpPr>
        <p:sp>
          <p:nvSpPr>
            <p:cNvPr id="32" name="Google Shape;32;p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" name="Google Shape;37;p5"/>
          <p:cNvGrpSpPr/>
          <p:nvPr/>
        </p:nvGrpSpPr>
        <p:grpSpPr>
          <a:xfrm rot="-5400000" flipH="1">
            <a:off x="1417898" y="4911587"/>
            <a:ext cx="402753" cy="2027976"/>
            <a:chOff x="-108754" y="2690919"/>
            <a:chExt cx="302065" cy="1520982"/>
          </a:xfrm>
        </p:grpSpPr>
        <p:sp>
          <p:nvSpPr>
            <p:cNvPr id="38" name="Google Shape;38;p5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6483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 rot="-5400000">
            <a:off x="10830545" y="-637780"/>
            <a:ext cx="402753" cy="2027976"/>
            <a:chOff x="-108754" y="2690919"/>
            <a:chExt cx="302065" cy="1520982"/>
          </a:xfrm>
        </p:grpSpPr>
        <p:sp>
          <p:nvSpPr>
            <p:cNvPr id="46" name="Google Shape;46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" name="Google Shape;51;p6"/>
          <p:cNvGrpSpPr/>
          <p:nvPr/>
        </p:nvGrpSpPr>
        <p:grpSpPr>
          <a:xfrm rot="5400000">
            <a:off x="11537800" y="-127948"/>
            <a:ext cx="131869" cy="737453"/>
            <a:chOff x="4898850" y="4820550"/>
            <a:chExt cx="98902" cy="553090"/>
          </a:xfrm>
        </p:grpSpPr>
        <p:sp>
          <p:nvSpPr>
            <p:cNvPr id="52" name="Google Shape;52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" name="Google Shape;57;p6"/>
          <p:cNvGrpSpPr/>
          <p:nvPr/>
        </p:nvGrpSpPr>
        <p:grpSpPr>
          <a:xfrm rot="-5400000">
            <a:off x="968345" y="5319887"/>
            <a:ext cx="402753" cy="2027976"/>
            <a:chOff x="-108754" y="2690919"/>
            <a:chExt cx="302065" cy="1520982"/>
          </a:xfrm>
        </p:grpSpPr>
        <p:sp>
          <p:nvSpPr>
            <p:cNvPr id="58" name="Google Shape;58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7187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5822833" y="1777049"/>
            <a:ext cx="5141200" cy="40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3657509" lvl="5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4267093" lvl="6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31789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45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4877867" y="2118253"/>
            <a:ext cx="6357200" cy="15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101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11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6096000" y="2714136"/>
            <a:ext cx="5136800" cy="8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6096000" y="3838303"/>
            <a:ext cx="5136800" cy="20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181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694767" y="872700"/>
            <a:ext cx="3546800" cy="31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397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jp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35">
            <a:alphaModFix amt="35000"/>
          </a:blip>
          <a:stretch>
            <a:fillRect/>
          </a:stretch>
        </p:blipFill>
        <p:spPr>
          <a:xfrm>
            <a:off x="-6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57000" y="719328"/>
            <a:ext cx="1027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ntico"/>
              <a:buNone/>
              <a:defRPr sz="3200" b="1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23600" y="1802500"/>
            <a:ext cx="10282400" cy="4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53151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4" r:id="rId32"/>
    <p:sldLayoutId id="2147483735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>
            <a:spLocks noGrp="1"/>
          </p:cNvSpPr>
          <p:nvPr>
            <p:ph type="ctrTitle"/>
          </p:nvPr>
        </p:nvSpPr>
        <p:spPr>
          <a:xfrm>
            <a:off x="940400" y="1031789"/>
            <a:ext cx="10311200" cy="77244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2800" dirty="0">
                <a:solidFill>
                  <a:schemeClr val="lt2"/>
                </a:solidFill>
              </a:rPr>
              <a:t>LUCRARE DE DISERTAȚIE</a:t>
            </a:r>
            <a:r>
              <a:rPr lang="en" sz="2800" b="0" dirty="0">
                <a:solidFill>
                  <a:schemeClr val="accent2"/>
                </a:solidFill>
              </a:rPr>
              <a:t> </a:t>
            </a:r>
            <a:endParaRPr sz="2800" dirty="0"/>
          </a:p>
        </p:txBody>
      </p:sp>
      <p:sp>
        <p:nvSpPr>
          <p:cNvPr id="354" name="Google Shape;354;p39"/>
          <p:cNvSpPr txBox="1">
            <a:spLocks noGrp="1"/>
          </p:cNvSpPr>
          <p:nvPr>
            <p:ph type="subTitle" idx="1"/>
          </p:nvPr>
        </p:nvSpPr>
        <p:spPr>
          <a:xfrm>
            <a:off x="1043926" y="5047735"/>
            <a:ext cx="4806998" cy="120478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endParaRPr lang="ro-RO" sz="1400" dirty="0"/>
          </a:p>
          <a:p>
            <a:pPr marL="0" indent="0" algn="ctr"/>
            <a:endParaRPr lang="ro-RO" sz="1400" dirty="0"/>
          </a:p>
          <a:p>
            <a:pPr marL="0" indent="0" algn="ctr"/>
            <a:r>
              <a:rPr lang="ro-RO" sz="1400" dirty="0"/>
              <a:t>COORDONATOR ȘTIINȚIFIC: </a:t>
            </a:r>
          </a:p>
          <a:p>
            <a:pPr marL="0" indent="0" algn="ctr"/>
            <a:r>
              <a:rPr lang="ro-RO" sz="1400" dirty="0"/>
              <a:t>LECT. DR. CIPRIAN IONUȚ PĂDURARU</a:t>
            </a:r>
          </a:p>
          <a:p>
            <a:pPr marL="0" indent="0" algn="ctr"/>
            <a:endParaRPr lang="ro-RO" sz="1400" dirty="0"/>
          </a:p>
          <a:p>
            <a:pPr marL="0" indent="0" algn="ctr"/>
            <a:r>
              <a:rPr lang="ro-RO" sz="1400" dirty="0"/>
              <a:t>ABSOLVENT: </a:t>
            </a:r>
          </a:p>
          <a:p>
            <a:pPr marL="0" indent="0" algn="ctr"/>
            <a:r>
              <a:rPr lang="ro-RO" sz="1400" dirty="0"/>
              <a:t>BIRTA ALEXANDRU</a:t>
            </a:r>
          </a:p>
          <a:p>
            <a:pPr marL="0" indent="0" algn="ctr"/>
            <a:endParaRPr lang="ro-RO" sz="1400" dirty="0"/>
          </a:p>
          <a:p>
            <a:pPr marL="0" indent="0" algn="ctr"/>
            <a:endParaRPr lang="ro-RO" sz="1400" dirty="0"/>
          </a:p>
        </p:txBody>
      </p:sp>
      <p:sp>
        <p:nvSpPr>
          <p:cNvPr id="355" name="Google Shape;355;p39"/>
          <p:cNvSpPr txBox="1">
            <a:spLocks noGrp="1"/>
          </p:cNvSpPr>
          <p:nvPr>
            <p:ph type="ctrTitle" idx="2"/>
          </p:nvPr>
        </p:nvSpPr>
        <p:spPr>
          <a:xfrm>
            <a:off x="1000733" y="2168101"/>
            <a:ext cx="5095200" cy="15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/>
              <a:t>SISTEM DE GESTIONARE A BILETELOR DE AVION PROIECTAT CU TEHNOLOGIA</a:t>
            </a:r>
            <a:endParaRPr sz="2400" dirty="0"/>
          </a:p>
        </p:txBody>
      </p:sp>
      <p:sp>
        <p:nvSpPr>
          <p:cNvPr id="356" name="Google Shape;356;p39"/>
          <p:cNvSpPr/>
          <p:nvPr/>
        </p:nvSpPr>
        <p:spPr>
          <a:xfrm>
            <a:off x="1100001" y="3906500"/>
            <a:ext cx="4884199" cy="5395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defTabSz="1219170">
              <a:buClr>
                <a:srgbClr val="000000"/>
              </a:buClr>
            </a:pPr>
            <a:r>
              <a:rPr lang="ro-RO" sz="1867" b="1" kern="0" dirty="0">
                <a:ln w="19050" cap="flat" cmpd="sng">
                  <a:solidFill>
                    <a:srgbClr val="0FE0E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antico"/>
                <a:cs typeface="Arial"/>
                <a:sym typeface="Arial"/>
              </a:rPr>
              <a:t>JAVA SPRING</a:t>
            </a:r>
            <a:endParaRPr sz="1867" b="1" kern="0" dirty="0">
              <a:ln w="19050" cap="flat" cmpd="sng">
                <a:solidFill>
                  <a:srgbClr val="0FE0E0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antico"/>
              <a:cs typeface="Arial"/>
              <a:sym typeface="Arial"/>
            </a:endParaRPr>
          </a:p>
        </p:txBody>
      </p:sp>
      <p:pic>
        <p:nvPicPr>
          <p:cNvPr id="357" name="Google Shape;357;p39"/>
          <p:cNvPicPr preferRelativeResize="0"/>
          <p:nvPr/>
        </p:nvPicPr>
        <p:blipFill rotWithShape="1">
          <a:blip r:embed="rId3">
            <a:alphaModFix/>
          </a:blip>
          <a:srcRect l="6369" r="6369"/>
          <a:stretch/>
        </p:blipFill>
        <p:spPr>
          <a:xfrm>
            <a:off x="6685600" y="1929967"/>
            <a:ext cx="5502000" cy="4202532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8" name="Google Shape;358;p39"/>
          <p:cNvSpPr/>
          <p:nvPr/>
        </p:nvSpPr>
        <p:spPr>
          <a:xfrm>
            <a:off x="1035304" y="1929967"/>
            <a:ext cx="50608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1035304" y="4752533"/>
            <a:ext cx="50608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4400" dirty="0"/>
              <a:t>Pagina de autentificare</a:t>
            </a:r>
            <a:endParaRPr sz="44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6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dirty="0"/>
              <a:t>    </a:t>
            </a:r>
            <a:r>
              <a:rPr lang="ro-RO" sz="1400" dirty="0"/>
              <a:t>Pagina de autentificare se poate accesa prin butonul </a:t>
            </a:r>
            <a:r>
              <a:rPr lang="en-US" sz="1400" dirty="0"/>
              <a:t>“login” din </a:t>
            </a:r>
            <a:r>
              <a:rPr lang="en-US" sz="1400" dirty="0" err="1"/>
              <a:t>partea</a:t>
            </a:r>
            <a:r>
              <a:rPr lang="en-US" sz="1400" dirty="0"/>
              <a:t> de sus a </a:t>
            </a:r>
            <a:r>
              <a:rPr lang="en-US" sz="1400" dirty="0" err="1"/>
              <a:t>meniului</a:t>
            </a:r>
            <a:r>
              <a:rPr lang="en-US" sz="1400" dirty="0"/>
              <a:t> de </a:t>
            </a:r>
            <a:r>
              <a:rPr lang="en-US" sz="1400" dirty="0" err="1"/>
              <a:t>navigare</a:t>
            </a:r>
            <a:r>
              <a:rPr lang="en-US" sz="1400" dirty="0"/>
              <a:t>.</a:t>
            </a:r>
            <a:r>
              <a:rPr lang="ro-RO" sz="1400" dirty="0"/>
              <a:t> </a:t>
            </a:r>
            <a:r>
              <a:rPr lang="en-US" sz="1400" dirty="0" err="1"/>
              <a:t>Autentificarea</a:t>
            </a:r>
            <a:r>
              <a:rPr lang="en-US" sz="1400" dirty="0"/>
              <a:t> se </a:t>
            </a:r>
            <a:r>
              <a:rPr lang="en-US" sz="1400" dirty="0" err="1"/>
              <a:t>realizeaz</a:t>
            </a:r>
            <a:r>
              <a:rPr lang="ro-RO" sz="1400" dirty="0"/>
              <a:t>ă prin intermediul managerului de autentificare Keycloak.</a:t>
            </a:r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5582" y="1514863"/>
            <a:ext cx="7769855" cy="382827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1982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4800" dirty="0"/>
              <a:t>Pagina de înregistrare</a:t>
            </a:r>
            <a:endParaRPr sz="48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284024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dirty="0"/>
              <a:t>    Dacă utilizatorul accesează pentru prima dată aplicația de gestionare de bilete de</a:t>
            </a:r>
            <a:r>
              <a:rPr lang="en-US" dirty="0"/>
              <a:t> </a:t>
            </a:r>
            <a:r>
              <a:rPr lang="ro-RO" dirty="0"/>
              <a:t>avion acesta are nevoie de un cont pentru a avea acces la secțiunea</a:t>
            </a:r>
            <a:r>
              <a:rPr lang="en-US" dirty="0"/>
              <a:t> </a:t>
            </a:r>
            <a:r>
              <a:rPr lang="ro-RO" dirty="0"/>
              <a:t>de căutare de bilete</a:t>
            </a:r>
            <a:r>
              <a:rPr lang="en-US" dirty="0"/>
              <a:t> </a:t>
            </a:r>
            <a:r>
              <a:rPr lang="ro-RO" dirty="0"/>
              <a:t>sau la secțiunea de bilete cumpărate.</a:t>
            </a:r>
            <a:endParaRPr lang="en-US" dirty="0"/>
          </a:p>
          <a:p>
            <a:pPr marL="0" indent="0"/>
            <a:endParaRPr lang="ro-RO" dirty="0"/>
          </a:p>
          <a:p>
            <a:pPr marL="0" indent="0"/>
            <a:r>
              <a:rPr lang="ro-RO" dirty="0"/>
              <a:t>    Acesta își poate crea un cont în secțiunea de înregistrare a paginii de autentificare prin butonul </a:t>
            </a:r>
            <a:r>
              <a:rPr lang="en-US" dirty="0"/>
              <a:t>“register”.</a:t>
            </a:r>
            <a:endParaRPr lang="ro-RO" dirty="0"/>
          </a:p>
          <a:p>
            <a:pPr marL="0" indent="0"/>
            <a:endParaRPr lang="ro-RO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9685" y="1514863"/>
            <a:ext cx="7761649" cy="382827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15861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6000" dirty="0"/>
              <a:t>Pagina de </a:t>
            </a:r>
            <a:r>
              <a:rPr lang="en-US" sz="6000" dirty="0"/>
              <a:t>c</a:t>
            </a:r>
            <a:r>
              <a:rPr lang="ro-RO" sz="6000" dirty="0" err="1"/>
              <a:t>ăutare</a:t>
            </a:r>
            <a:endParaRPr lang="ro-RO" sz="60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284024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600" dirty="0"/>
              <a:t>   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această</a:t>
            </a:r>
            <a:r>
              <a:rPr lang="en-US" sz="1600" dirty="0"/>
              <a:t> </a:t>
            </a:r>
            <a:r>
              <a:rPr lang="en-US" sz="1600" dirty="0" err="1"/>
              <a:t>secțiune</a:t>
            </a:r>
            <a:r>
              <a:rPr lang="en-US" sz="1600" dirty="0"/>
              <a:t> </a:t>
            </a:r>
            <a:r>
              <a:rPr lang="en-US" sz="1600" dirty="0" err="1"/>
              <a:t>utilizatorul</a:t>
            </a:r>
            <a:r>
              <a:rPr lang="en-US" sz="1600" dirty="0"/>
              <a:t> </a:t>
            </a:r>
            <a:r>
              <a:rPr lang="en-US" sz="1600" dirty="0" err="1"/>
              <a:t>poate</a:t>
            </a:r>
            <a:r>
              <a:rPr lang="en-US" sz="1600" dirty="0"/>
              <a:t> </a:t>
            </a:r>
            <a:r>
              <a:rPr lang="en-US" sz="1600" dirty="0" err="1"/>
              <a:t>să</a:t>
            </a:r>
            <a:r>
              <a:rPr lang="en-US" sz="1600" dirty="0"/>
              <a:t> </a:t>
            </a:r>
            <a:r>
              <a:rPr lang="en-US" sz="1600" dirty="0" err="1"/>
              <a:t>caute</a:t>
            </a:r>
            <a:r>
              <a:rPr lang="en-US" sz="1600" dirty="0"/>
              <a:t> </a:t>
            </a:r>
            <a:r>
              <a:rPr lang="en-US" sz="1600" dirty="0" err="1"/>
              <a:t>bilete</a:t>
            </a:r>
            <a:r>
              <a:rPr lang="en-US" sz="1600" dirty="0"/>
              <a:t> de avion </a:t>
            </a:r>
            <a:r>
              <a:rPr lang="en-US" sz="1600" dirty="0" err="1"/>
              <a:t>după</a:t>
            </a:r>
            <a:r>
              <a:rPr lang="en-US" sz="1600" dirty="0"/>
              <a:t> </a:t>
            </a:r>
            <a:r>
              <a:rPr lang="en-US" sz="1600" dirty="0" err="1"/>
              <a:t>criterii</a:t>
            </a:r>
            <a:r>
              <a:rPr lang="en-US" sz="1600" dirty="0"/>
              <a:t> </a:t>
            </a:r>
            <a:r>
              <a:rPr lang="en-US" sz="1600" dirty="0" err="1"/>
              <a:t>specifice</a:t>
            </a:r>
            <a:r>
              <a:rPr lang="en-US" sz="1600" dirty="0"/>
              <a:t> precum </a:t>
            </a:r>
            <a:r>
              <a:rPr lang="en-US" sz="1600" dirty="0" err="1"/>
              <a:t>țara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aeroportul</a:t>
            </a:r>
            <a:r>
              <a:rPr lang="en-US" sz="1600" dirty="0"/>
              <a:t> de </a:t>
            </a:r>
            <a:r>
              <a:rPr lang="en-US" sz="1600" dirty="0" err="1"/>
              <a:t>unde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</a:t>
            </a:r>
            <a:r>
              <a:rPr lang="en-US" sz="1600" dirty="0" err="1"/>
              <a:t>decola</a:t>
            </a:r>
            <a:r>
              <a:rPr lang="en-US" sz="1600" dirty="0"/>
              <a:t> </a:t>
            </a:r>
            <a:r>
              <a:rPr lang="en-US" sz="1600" dirty="0" err="1"/>
              <a:t>avionul</a:t>
            </a:r>
            <a:r>
              <a:rPr lang="en-US" sz="1600" dirty="0"/>
              <a:t>, </a:t>
            </a:r>
            <a:r>
              <a:rPr lang="en-US" sz="1600" dirty="0" err="1"/>
              <a:t>țara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ro-RO" sz="1600" dirty="0"/>
              <a:t> </a:t>
            </a:r>
            <a:r>
              <a:rPr lang="en-US" sz="1600" dirty="0" err="1"/>
              <a:t>aeroportul</a:t>
            </a:r>
            <a:r>
              <a:rPr lang="en-US" sz="1600" dirty="0"/>
              <a:t> </a:t>
            </a:r>
            <a:r>
              <a:rPr lang="en-US" sz="1600" dirty="0" err="1"/>
              <a:t>unde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</a:t>
            </a:r>
            <a:r>
              <a:rPr lang="en-US" sz="1600" dirty="0" err="1"/>
              <a:t>ateriza</a:t>
            </a:r>
            <a:r>
              <a:rPr lang="en-US" sz="1600" dirty="0"/>
              <a:t>, data de</a:t>
            </a:r>
            <a:r>
              <a:rPr lang="ro-RO" sz="1600" dirty="0"/>
              <a:t> </a:t>
            </a:r>
            <a:r>
              <a:rPr lang="en-US" sz="1600" dirty="0" err="1"/>
              <a:t>decolare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de </a:t>
            </a:r>
            <a:r>
              <a:rPr lang="en-US" sz="1600" dirty="0" err="1"/>
              <a:t>aterizare</a:t>
            </a:r>
            <a:r>
              <a:rPr lang="en-US" sz="1600" dirty="0"/>
              <a:t>, </a:t>
            </a:r>
            <a:r>
              <a:rPr lang="en-US" sz="1600" dirty="0" err="1"/>
              <a:t>dacă</a:t>
            </a:r>
            <a:r>
              <a:rPr lang="en-US" sz="1600" dirty="0"/>
              <a:t> </a:t>
            </a:r>
            <a:r>
              <a:rPr lang="en-US" sz="1600" dirty="0" err="1"/>
              <a:t>zborul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fi de tip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dus-întors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opțiunea</a:t>
            </a:r>
            <a:r>
              <a:rPr lang="en-US" sz="1600" dirty="0"/>
              <a:t> de a </a:t>
            </a:r>
            <a:r>
              <a:rPr lang="en-US" sz="1600" dirty="0" err="1"/>
              <a:t>căuta</a:t>
            </a:r>
            <a:r>
              <a:rPr lang="en-US" sz="1600" dirty="0"/>
              <a:t> </a:t>
            </a:r>
            <a:r>
              <a:rPr lang="en-US" sz="1600" dirty="0" err="1"/>
              <a:t>bilete</a:t>
            </a:r>
            <a:r>
              <a:rPr lang="en-US" sz="1600" dirty="0"/>
              <a:t> </a:t>
            </a:r>
            <a:r>
              <a:rPr lang="en-US" sz="1600" dirty="0" err="1"/>
              <a:t>într</a:t>
            </a:r>
            <a:r>
              <a:rPr lang="en-US" sz="1600" dirty="0"/>
              <a:t>-un interval de </a:t>
            </a:r>
            <a:r>
              <a:rPr lang="en-US" sz="1600" dirty="0" err="1"/>
              <a:t>preț</a:t>
            </a:r>
            <a:r>
              <a:rPr lang="en-US" sz="1600" dirty="0"/>
              <a:t>.</a:t>
            </a:r>
            <a:endParaRPr lang="ro-RO" sz="160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9685" y="1514863"/>
            <a:ext cx="7761649" cy="382827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10957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4800" dirty="0"/>
              <a:t>Pagina rezultatelor de căutare</a:t>
            </a:r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5512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100" dirty="0"/>
              <a:t>    </a:t>
            </a:r>
            <a:r>
              <a:rPr lang="en-US" sz="1400" dirty="0" err="1"/>
              <a:t>După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utilizatorul</a:t>
            </a:r>
            <a:r>
              <a:rPr lang="en-US" sz="1400" dirty="0"/>
              <a:t> a </a:t>
            </a:r>
            <a:r>
              <a:rPr lang="en-US" sz="1400" dirty="0" err="1"/>
              <a:t>introdus</a:t>
            </a:r>
            <a:r>
              <a:rPr lang="en-US" sz="1400" dirty="0"/>
              <a:t> </a:t>
            </a:r>
            <a:r>
              <a:rPr lang="en-US" sz="1400" dirty="0" err="1"/>
              <a:t>câmpurile</a:t>
            </a:r>
            <a:r>
              <a:rPr lang="en-US" sz="1400" dirty="0"/>
              <a:t> de </a:t>
            </a:r>
            <a:r>
              <a:rPr lang="en-US" sz="1400" dirty="0" err="1"/>
              <a:t>filtrare</a:t>
            </a:r>
            <a:r>
              <a:rPr lang="en-US" sz="1400" dirty="0"/>
              <a:t> </a:t>
            </a:r>
            <a:r>
              <a:rPr lang="en-US" sz="1400" dirty="0" err="1"/>
              <a:t>necesare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căutarea</a:t>
            </a:r>
            <a:r>
              <a:rPr lang="en-US" sz="1400" dirty="0"/>
              <a:t> </a:t>
            </a:r>
            <a:r>
              <a:rPr lang="en-US" sz="1400" dirty="0" err="1"/>
              <a:t>unui</a:t>
            </a:r>
            <a:r>
              <a:rPr lang="en-US" sz="1400" dirty="0"/>
              <a:t> </a:t>
            </a:r>
            <a:r>
              <a:rPr lang="en-US" sz="1400" dirty="0" err="1"/>
              <a:t>bilet</a:t>
            </a:r>
            <a:r>
              <a:rPr lang="en-US" sz="1400" dirty="0"/>
              <a:t> de avion, </a:t>
            </a:r>
            <a:r>
              <a:rPr lang="en-US" sz="1400" dirty="0" err="1"/>
              <a:t>acesta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redirecționat</a:t>
            </a:r>
            <a:r>
              <a:rPr lang="en-US" sz="1400" dirty="0"/>
              <a:t> </a:t>
            </a:r>
            <a:r>
              <a:rPr lang="en-US" sz="1400" dirty="0" err="1"/>
              <a:t>către</a:t>
            </a:r>
            <a:r>
              <a:rPr lang="en-US" sz="1400" dirty="0"/>
              <a:t> </a:t>
            </a:r>
            <a:r>
              <a:rPr lang="en-US" sz="1400" dirty="0" err="1"/>
              <a:t>pagina</a:t>
            </a:r>
            <a:r>
              <a:rPr lang="en-US" sz="1400" dirty="0"/>
              <a:t> de </a:t>
            </a:r>
            <a:r>
              <a:rPr lang="en-US" sz="1400" dirty="0" err="1"/>
              <a:t>rezultate</a:t>
            </a:r>
            <a:r>
              <a:rPr lang="en-US" sz="1400" dirty="0"/>
              <a:t> </a:t>
            </a:r>
            <a:r>
              <a:rPr lang="en-US" sz="1400" dirty="0" err="1"/>
              <a:t>unde</a:t>
            </a:r>
            <a:r>
              <a:rPr lang="en-US" sz="1400" dirty="0"/>
              <a:t> se pot </a:t>
            </a:r>
            <a:r>
              <a:rPr lang="en-US" sz="1400" dirty="0" err="1"/>
              <a:t>vedea</a:t>
            </a:r>
            <a:r>
              <a:rPr lang="en-US" sz="1400" dirty="0"/>
              <a:t> </a:t>
            </a:r>
            <a:r>
              <a:rPr lang="en-US" sz="1400" dirty="0" err="1"/>
              <a:t>biletele</a:t>
            </a:r>
            <a:r>
              <a:rPr lang="en-US" sz="1400" dirty="0"/>
              <a:t> </a:t>
            </a:r>
            <a:r>
              <a:rPr lang="en-US" sz="1400" dirty="0" err="1"/>
              <a:t>găsite</a:t>
            </a:r>
            <a:r>
              <a:rPr lang="en-US" sz="1400" dirty="0"/>
              <a:t>.</a:t>
            </a:r>
            <a:endParaRPr lang="ro-RO" sz="110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9686" y="1514863"/>
            <a:ext cx="7761647" cy="382827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6201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it-IT" sz="4000" dirty="0"/>
              <a:t>Pagina de alegere a scaunului din avion</a:t>
            </a:r>
            <a:endParaRPr lang="ro-RO" sz="60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5512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200" dirty="0"/>
              <a:t>    </a:t>
            </a:r>
            <a:r>
              <a:rPr lang="en-US" sz="1400" dirty="0" err="1"/>
              <a:t>După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utilizatorul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-a ales </a:t>
            </a:r>
            <a:r>
              <a:rPr lang="en-US" sz="1400" dirty="0" err="1"/>
              <a:t>biletul</a:t>
            </a:r>
            <a:r>
              <a:rPr lang="en-US" sz="1400" dirty="0"/>
              <a:t> </a:t>
            </a:r>
            <a:r>
              <a:rPr lang="en-US" sz="1400" dirty="0" err="1"/>
              <a:t>dorit</a:t>
            </a:r>
            <a:r>
              <a:rPr lang="en-US" sz="1400" dirty="0"/>
              <a:t> din </a:t>
            </a:r>
            <a:r>
              <a:rPr lang="en-US" sz="1400" dirty="0" err="1"/>
              <a:t>lista</a:t>
            </a:r>
            <a:r>
              <a:rPr lang="en-US" sz="1400" dirty="0"/>
              <a:t> </a:t>
            </a:r>
            <a:r>
              <a:rPr lang="en-US" sz="1400" dirty="0" err="1"/>
              <a:t>rezultatelor</a:t>
            </a:r>
            <a:r>
              <a:rPr lang="en-US" sz="1400" dirty="0"/>
              <a:t> de </a:t>
            </a:r>
            <a:r>
              <a:rPr lang="en-US" sz="1400" dirty="0" err="1"/>
              <a:t>căutare</a:t>
            </a:r>
            <a:r>
              <a:rPr lang="en-US" sz="1400" dirty="0"/>
              <a:t> </a:t>
            </a:r>
            <a:r>
              <a:rPr lang="en-US" sz="1400" dirty="0" err="1"/>
              <a:t>acesta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redirecționat</a:t>
            </a:r>
            <a:r>
              <a:rPr lang="en-US" sz="1400" dirty="0"/>
              <a:t> </a:t>
            </a:r>
            <a:r>
              <a:rPr lang="en-US" sz="1400" dirty="0" err="1"/>
              <a:t>către</a:t>
            </a:r>
            <a:r>
              <a:rPr lang="en-US" sz="1400" dirty="0"/>
              <a:t> </a:t>
            </a:r>
            <a:r>
              <a:rPr lang="en-US" sz="1400" dirty="0" err="1"/>
              <a:t>pagina</a:t>
            </a:r>
            <a:r>
              <a:rPr lang="en-US" sz="1400" dirty="0"/>
              <a:t> de </a:t>
            </a:r>
            <a:r>
              <a:rPr lang="en-US" sz="1400" dirty="0" err="1"/>
              <a:t>alegere</a:t>
            </a:r>
            <a:r>
              <a:rPr lang="en-US" sz="1400" dirty="0"/>
              <a:t> a </a:t>
            </a:r>
            <a:r>
              <a:rPr lang="en-US" sz="1400" dirty="0" err="1"/>
              <a:t>scaunului</a:t>
            </a:r>
            <a:r>
              <a:rPr lang="en-US" sz="1400" dirty="0"/>
              <a:t>.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această</a:t>
            </a:r>
            <a:r>
              <a:rPr lang="en-US" sz="1400" dirty="0"/>
              <a:t> </a:t>
            </a:r>
            <a:r>
              <a:rPr lang="en-US" sz="1400" dirty="0" err="1"/>
              <a:t>pagină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ro-RO" sz="1400" dirty="0"/>
              <a:t> </a:t>
            </a:r>
            <a:r>
              <a:rPr lang="en-US" sz="1400" dirty="0" err="1"/>
              <a:t>prezentată</a:t>
            </a:r>
            <a:r>
              <a:rPr lang="en-US" sz="1400" dirty="0"/>
              <a:t> o </a:t>
            </a:r>
            <a:r>
              <a:rPr lang="en-US" sz="1400" dirty="0" err="1"/>
              <a:t>diagramă</a:t>
            </a:r>
            <a:r>
              <a:rPr lang="en-US" sz="1400" dirty="0"/>
              <a:t> cu </a:t>
            </a:r>
            <a:r>
              <a:rPr lang="en-US" sz="1400" dirty="0" err="1"/>
              <a:t>toate</a:t>
            </a:r>
            <a:r>
              <a:rPr lang="en-US" sz="1400" dirty="0"/>
              <a:t> </a:t>
            </a:r>
            <a:r>
              <a:rPr lang="en-US" sz="1400" dirty="0" err="1"/>
              <a:t>scaunele</a:t>
            </a:r>
            <a:r>
              <a:rPr lang="en-US" sz="1400" dirty="0"/>
              <a:t> din avion</a:t>
            </a:r>
            <a:r>
              <a:rPr lang="ro-RO" sz="1400" dirty="0"/>
              <a:t> care sunt disponibile.</a:t>
            </a:r>
            <a:endParaRPr lang="ro-RO" sz="110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3779" y="1514863"/>
            <a:ext cx="7753460" cy="382827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7087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800" dirty="0" err="1"/>
              <a:t>Pagina</a:t>
            </a:r>
            <a:r>
              <a:rPr lang="en-US" sz="4800" dirty="0"/>
              <a:t> de </a:t>
            </a:r>
            <a:r>
              <a:rPr lang="en-US" sz="4800" dirty="0" err="1"/>
              <a:t>cumpărare</a:t>
            </a:r>
            <a:r>
              <a:rPr lang="en-US" sz="4800" dirty="0"/>
              <a:t> a </a:t>
            </a:r>
            <a:r>
              <a:rPr lang="en-US" sz="4800" dirty="0" err="1"/>
              <a:t>biletului</a:t>
            </a:r>
            <a:endParaRPr lang="ro-RO" sz="115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5512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100" dirty="0"/>
              <a:t>    </a:t>
            </a:r>
            <a:r>
              <a:rPr lang="en-US" sz="1400" dirty="0" err="1"/>
              <a:t>Această</a:t>
            </a:r>
            <a:r>
              <a:rPr lang="en-US" sz="1400" dirty="0"/>
              <a:t> </a:t>
            </a:r>
            <a:r>
              <a:rPr lang="en-US" sz="1400" dirty="0" err="1"/>
              <a:t>pagină</a:t>
            </a:r>
            <a:r>
              <a:rPr lang="en-US" sz="1400" dirty="0"/>
              <a:t> are </a:t>
            </a:r>
            <a:r>
              <a:rPr lang="en-US" sz="1400" dirty="0" err="1"/>
              <a:t>rolul</a:t>
            </a:r>
            <a:r>
              <a:rPr lang="en-US" sz="1400" dirty="0"/>
              <a:t> de a </a:t>
            </a:r>
            <a:r>
              <a:rPr lang="en-US" sz="1400" dirty="0" err="1"/>
              <a:t>confirma</a:t>
            </a:r>
            <a:r>
              <a:rPr lang="en-US" sz="1400" dirty="0"/>
              <a:t> </a:t>
            </a:r>
            <a:r>
              <a:rPr lang="en-US" sz="1400" dirty="0" err="1"/>
              <a:t>alegerea</a:t>
            </a:r>
            <a:r>
              <a:rPr lang="en-US" sz="1400" dirty="0"/>
              <a:t> de </a:t>
            </a:r>
            <a:r>
              <a:rPr lang="en-US" sz="1400" dirty="0" err="1"/>
              <a:t>bilet</a:t>
            </a:r>
            <a:r>
              <a:rPr lang="en-US" sz="1400" dirty="0"/>
              <a:t> de avion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prezintă</a:t>
            </a:r>
            <a:r>
              <a:rPr lang="en-US" sz="1400" dirty="0"/>
              <a:t> </a:t>
            </a:r>
            <a:r>
              <a:rPr lang="en-US" sz="1400" dirty="0" err="1"/>
              <a:t>datele</a:t>
            </a:r>
            <a:r>
              <a:rPr lang="en-US" sz="1400" dirty="0"/>
              <a:t> </a:t>
            </a:r>
            <a:r>
              <a:rPr lang="en-US" sz="1400" dirty="0" err="1"/>
              <a:t>importante</a:t>
            </a:r>
            <a:r>
              <a:rPr lang="en-US" sz="1400" dirty="0"/>
              <a:t> despre </a:t>
            </a:r>
            <a:r>
              <a:rPr lang="en-US" sz="1400" dirty="0" err="1"/>
              <a:t>bilet</a:t>
            </a:r>
            <a:r>
              <a:rPr lang="en-US" sz="1400" dirty="0"/>
              <a:t>, </a:t>
            </a:r>
            <a:r>
              <a:rPr lang="en-US" sz="1400" dirty="0" err="1"/>
              <a:t>împreună</a:t>
            </a:r>
            <a:r>
              <a:rPr lang="en-US" sz="1400" dirty="0"/>
              <a:t> cu un cod QR </a:t>
            </a:r>
            <a:r>
              <a:rPr lang="en-US" sz="1400" dirty="0" err="1"/>
              <a:t>ce</a:t>
            </a:r>
            <a:r>
              <a:rPr lang="en-US" sz="1400" dirty="0"/>
              <a:t> are ca </a:t>
            </a:r>
            <a:r>
              <a:rPr lang="en-US" sz="1400" dirty="0" err="1"/>
              <a:t>valoare</a:t>
            </a:r>
            <a:r>
              <a:rPr lang="en-US" sz="1400" dirty="0"/>
              <a:t> un </a:t>
            </a:r>
            <a:r>
              <a:rPr lang="en-US" sz="1400" dirty="0" err="1"/>
              <a:t>șir</a:t>
            </a:r>
            <a:r>
              <a:rPr lang="en-US" sz="1400" dirty="0"/>
              <a:t> de </a:t>
            </a:r>
            <a:r>
              <a:rPr lang="en-US" sz="1400" dirty="0" err="1"/>
              <a:t>caractere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semnifică</a:t>
            </a:r>
            <a:r>
              <a:rPr lang="en-US" sz="1400" dirty="0"/>
              <a:t> </a:t>
            </a:r>
            <a:r>
              <a:rPr lang="en-US" sz="1400" dirty="0" err="1"/>
              <a:t>numărul</a:t>
            </a:r>
            <a:r>
              <a:rPr lang="en-US" sz="1400" dirty="0"/>
              <a:t> </a:t>
            </a:r>
            <a:r>
              <a:rPr lang="en-US" sz="1400" dirty="0" err="1"/>
              <a:t>zborului</a:t>
            </a:r>
            <a:r>
              <a:rPr lang="en-US" sz="1400" dirty="0"/>
              <a:t> </a:t>
            </a:r>
            <a:r>
              <a:rPr lang="en-US" sz="1400" dirty="0" err="1"/>
              <a:t>împreună</a:t>
            </a:r>
            <a:r>
              <a:rPr lang="en-US" sz="1400" dirty="0"/>
              <a:t> cu </a:t>
            </a:r>
            <a:r>
              <a:rPr lang="en-US" sz="1400" dirty="0" err="1"/>
              <a:t>scaunul</a:t>
            </a:r>
            <a:r>
              <a:rPr lang="en-US" sz="1400" dirty="0"/>
              <a:t> ales de </a:t>
            </a:r>
            <a:r>
              <a:rPr lang="en-US" sz="1400" dirty="0" err="1"/>
              <a:t>către</a:t>
            </a:r>
            <a:r>
              <a:rPr lang="en-US" sz="1400" dirty="0"/>
              <a:t> client.</a:t>
            </a:r>
            <a:endParaRPr lang="ro-RO" sz="105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3779" y="1516882"/>
            <a:ext cx="7753460" cy="38242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0035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dirty="0" err="1"/>
              <a:t>Pagina</a:t>
            </a:r>
            <a:r>
              <a:rPr lang="en-US" sz="4400" dirty="0"/>
              <a:t> biletelor </a:t>
            </a:r>
            <a:r>
              <a:rPr lang="en-US" sz="4400" dirty="0" err="1"/>
              <a:t>utilizatorului</a:t>
            </a:r>
            <a:endParaRPr lang="ro-RO" sz="199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280935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200" dirty="0"/>
              <a:t>   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această</a:t>
            </a:r>
            <a:r>
              <a:rPr lang="en-US" sz="1400" dirty="0"/>
              <a:t> </a:t>
            </a:r>
            <a:r>
              <a:rPr lang="en-US" sz="1400" dirty="0" err="1"/>
              <a:t>secțiune</a:t>
            </a:r>
            <a:r>
              <a:rPr lang="en-US" sz="1400" dirty="0"/>
              <a:t> a </a:t>
            </a:r>
            <a:r>
              <a:rPr lang="en-US" sz="1400" dirty="0" err="1"/>
              <a:t>aplicației</a:t>
            </a:r>
            <a:r>
              <a:rPr lang="en-US" sz="1400" dirty="0"/>
              <a:t> </a:t>
            </a:r>
            <a:r>
              <a:rPr lang="en-US" sz="1400" dirty="0" err="1"/>
              <a:t>utilizatorul</a:t>
            </a:r>
            <a:r>
              <a:rPr lang="en-US" sz="1400" dirty="0"/>
              <a:t> </a:t>
            </a:r>
            <a:r>
              <a:rPr lang="en-US" sz="1400" dirty="0" err="1"/>
              <a:t>își</a:t>
            </a:r>
            <a:r>
              <a:rPr lang="en-US" sz="1400" dirty="0"/>
              <a:t> </a:t>
            </a:r>
            <a:r>
              <a:rPr lang="en-US" sz="1400" dirty="0" err="1"/>
              <a:t>poate</a:t>
            </a:r>
            <a:r>
              <a:rPr lang="en-US" sz="1400" dirty="0"/>
              <a:t> </a:t>
            </a:r>
            <a:r>
              <a:rPr lang="en-US" sz="1400" dirty="0" err="1"/>
              <a:t>vedea</a:t>
            </a:r>
            <a:r>
              <a:rPr lang="en-US" sz="1400" dirty="0"/>
              <a:t> </a:t>
            </a:r>
            <a:r>
              <a:rPr lang="en-US" sz="1400" dirty="0" err="1"/>
              <a:t>biletele</a:t>
            </a:r>
            <a:r>
              <a:rPr lang="en-US" sz="1400" dirty="0"/>
              <a:t> </a:t>
            </a:r>
            <a:r>
              <a:rPr lang="en-US" sz="1400" dirty="0" err="1"/>
              <a:t>cumpărate</a:t>
            </a:r>
            <a:r>
              <a:rPr lang="en-US" sz="1400" dirty="0"/>
              <a:t>, </a:t>
            </a:r>
            <a:r>
              <a:rPr lang="en-US" sz="1400" dirty="0" err="1"/>
              <a:t>datele</a:t>
            </a:r>
            <a:r>
              <a:rPr lang="en-US" sz="1400" dirty="0"/>
              <a:t> </a:t>
            </a:r>
            <a:r>
              <a:rPr lang="en-US" sz="1400" dirty="0" err="1"/>
              <a:t>importante</a:t>
            </a:r>
            <a:r>
              <a:rPr lang="en-US" sz="1400" dirty="0"/>
              <a:t> despre </a:t>
            </a:r>
            <a:r>
              <a:rPr lang="en-US" sz="1400" dirty="0" err="1"/>
              <a:t>acestea</a:t>
            </a:r>
            <a:r>
              <a:rPr lang="en-US" sz="1400" dirty="0"/>
              <a:t> precum data </a:t>
            </a:r>
            <a:r>
              <a:rPr lang="en-US" sz="1400" dirty="0" err="1"/>
              <a:t>decolării</a:t>
            </a:r>
            <a:r>
              <a:rPr lang="en-US" sz="1400" dirty="0"/>
              <a:t>, </a:t>
            </a:r>
            <a:r>
              <a:rPr lang="en-US" sz="1400" dirty="0" err="1"/>
              <a:t>poarta</a:t>
            </a:r>
            <a:r>
              <a:rPr lang="en-US" sz="1400" dirty="0"/>
              <a:t> din </a:t>
            </a:r>
            <a:r>
              <a:rPr lang="en-US" sz="1400" dirty="0" err="1"/>
              <a:t>aeroport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îmbarcare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scaunul</a:t>
            </a:r>
            <a:r>
              <a:rPr lang="en-US" sz="1400" dirty="0"/>
              <a:t> ales. </a:t>
            </a:r>
            <a:endParaRPr lang="ro-RO" sz="1400" dirty="0"/>
          </a:p>
          <a:p>
            <a:pPr marL="0" indent="0"/>
            <a:endParaRPr lang="ro-RO" sz="1400" dirty="0"/>
          </a:p>
          <a:p>
            <a:pPr marL="0" indent="0"/>
            <a:r>
              <a:rPr lang="ro-RO" sz="1400" dirty="0"/>
              <a:t>    Totodată</a:t>
            </a:r>
            <a:r>
              <a:rPr lang="en-US" sz="1400" dirty="0"/>
              <a:t>,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partea</a:t>
            </a:r>
            <a:r>
              <a:rPr lang="en-US" sz="1400" dirty="0"/>
              <a:t> din </a:t>
            </a:r>
            <a:r>
              <a:rPr lang="en-US" sz="1400" dirty="0" err="1"/>
              <a:t>stânga</a:t>
            </a:r>
            <a:r>
              <a:rPr lang="en-US" sz="1400" dirty="0"/>
              <a:t> a </a:t>
            </a:r>
            <a:r>
              <a:rPr lang="en-US" sz="1400" dirty="0" err="1"/>
              <a:t>ecranului</a:t>
            </a:r>
            <a:r>
              <a:rPr lang="en-US" sz="1400" dirty="0"/>
              <a:t> principal se </a:t>
            </a:r>
            <a:r>
              <a:rPr lang="en-US" sz="1400" dirty="0" err="1"/>
              <a:t>află</a:t>
            </a:r>
            <a:r>
              <a:rPr lang="en-US" sz="1400" dirty="0"/>
              <a:t> </a:t>
            </a:r>
            <a:r>
              <a:rPr lang="en-US" sz="1400" dirty="0" err="1"/>
              <a:t>secțiunea</a:t>
            </a:r>
            <a:r>
              <a:rPr lang="en-US" sz="1400" dirty="0"/>
              <a:t> de </a:t>
            </a:r>
            <a:r>
              <a:rPr lang="en-US" sz="1400" dirty="0" err="1"/>
              <a:t>setări</a:t>
            </a:r>
            <a:r>
              <a:rPr lang="en-US" sz="1400" dirty="0"/>
              <a:t> </a:t>
            </a:r>
            <a:r>
              <a:rPr lang="en-US" sz="1400" dirty="0" err="1"/>
              <a:t>unde</a:t>
            </a:r>
            <a:r>
              <a:rPr lang="en-US" sz="1400" dirty="0"/>
              <a:t> </a:t>
            </a:r>
            <a:r>
              <a:rPr lang="en-US" sz="1400" dirty="0" err="1"/>
              <a:t>utilizatorul</a:t>
            </a:r>
            <a:r>
              <a:rPr lang="en-US" sz="1400" dirty="0"/>
              <a:t> </a:t>
            </a:r>
            <a:r>
              <a:rPr lang="en-US" sz="1400" dirty="0" err="1"/>
              <a:t>poate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opteze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nu </a:t>
            </a:r>
            <a:r>
              <a:rPr lang="en-US" sz="1400" dirty="0" err="1"/>
              <a:t>mai</a:t>
            </a:r>
            <a:r>
              <a:rPr lang="en-US" sz="1400" dirty="0"/>
              <a:t> </a:t>
            </a:r>
            <a:r>
              <a:rPr lang="en-US" sz="1400" dirty="0" err="1"/>
              <a:t>primească</a:t>
            </a:r>
            <a:r>
              <a:rPr lang="en-US" sz="1400" dirty="0"/>
              <a:t> </a:t>
            </a:r>
            <a:r>
              <a:rPr lang="en-US" sz="1400" dirty="0" err="1"/>
              <a:t>notificări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reactiveze</a:t>
            </a:r>
            <a:r>
              <a:rPr lang="en-US" sz="1400" dirty="0"/>
              <a:t> </a:t>
            </a:r>
            <a:r>
              <a:rPr lang="en-US" sz="1400" dirty="0" err="1"/>
              <a:t>notificările</a:t>
            </a:r>
            <a:r>
              <a:rPr lang="en-US" sz="1400" dirty="0"/>
              <a:t> </a:t>
            </a:r>
            <a:r>
              <a:rPr lang="en-US" sz="1400" dirty="0" err="1"/>
              <a:t>primite</a:t>
            </a:r>
            <a:r>
              <a:rPr lang="en-US" sz="1400" dirty="0"/>
              <a:t> pe email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timp</a:t>
            </a:r>
            <a:r>
              <a:rPr lang="en-US" sz="1400" dirty="0"/>
              <a:t> real.</a:t>
            </a:r>
            <a:endParaRPr lang="ro-RO" sz="110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3780" y="1516882"/>
            <a:ext cx="7753458" cy="38242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65726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6"/>
          <p:cNvSpPr txBox="1">
            <a:spLocks noGrp="1"/>
          </p:cNvSpPr>
          <p:nvPr>
            <p:ph type="title"/>
          </p:nvPr>
        </p:nvSpPr>
        <p:spPr>
          <a:xfrm>
            <a:off x="7694767" y="872700"/>
            <a:ext cx="3546800" cy="8016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ro-RO" dirty="0"/>
              <a:t>Concluzii</a:t>
            </a:r>
            <a:endParaRPr dirty="0"/>
          </a:p>
        </p:txBody>
      </p:sp>
      <p:sp>
        <p:nvSpPr>
          <p:cNvPr id="712" name="Google Shape;712;p56"/>
          <p:cNvSpPr/>
          <p:nvPr/>
        </p:nvSpPr>
        <p:spPr>
          <a:xfrm flipH="1">
            <a:off x="7531000" y="719333"/>
            <a:ext cx="37040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3" name="Google Shape;713;p56"/>
          <p:cNvSpPr/>
          <p:nvPr/>
        </p:nvSpPr>
        <p:spPr>
          <a:xfrm flipH="1">
            <a:off x="7531000" y="1739185"/>
            <a:ext cx="37040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14" name="Google Shape;714;p56"/>
          <p:cNvGrpSpPr/>
          <p:nvPr/>
        </p:nvGrpSpPr>
        <p:grpSpPr>
          <a:xfrm rot="10800000" flipH="1">
            <a:off x="9761323" y="6187273"/>
            <a:ext cx="2430688" cy="395524"/>
            <a:chOff x="7857346" y="3902355"/>
            <a:chExt cx="1823016" cy="296643"/>
          </a:xfrm>
        </p:grpSpPr>
        <p:sp>
          <p:nvSpPr>
            <p:cNvPr id="715" name="Google Shape;715;p5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768;p58">
            <a:extLst>
              <a:ext uri="{FF2B5EF4-FFF2-40B4-BE49-F238E27FC236}">
                <a16:creationId xmlns:a16="http://schemas.microsoft.com/office/drawing/2014/main" id="{98399488-C485-4081-A1EA-FA9BF7CCBA3D}"/>
              </a:ext>
            </a:extLst>
          </p:cNvPr>
          <p:cNvSpPr txBox="1">
            <a:spLocks/>
          </p:cNvSpPr>
          <p:nvPr/>
        </p:nvSpPr>
        <p:spPr>
          <a:xfrm>
            <a:off x="7392065" y="2001796"/>
            <a:ext cx="4575453" cy="354020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400" dirty="0">
                <a:solidFill>
                  <a:schemeClr val="bg1"/>
                </a:solidFill>
              </a:rPr>
              <a:t>    </a:t>
            </a:r>
            <a:r>
              <a:rPr lang="en-US" sz="1400" dirty="0" err="1">
                <a:solidFill>
                  <a:schemeClr val="bg1"/>
                </a:solidFill>
              </a:rPr>
              <a:t>Prin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intermediul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tehnologiilor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oferite</a:t>
            </a:r>
            <a:r>
              <a:rPr lang="en-US" sz="1400" dirty="0">
                <a:solidFill>
                  <a:schemeClr val="bg1"/>
                </a:solidFill>
              </a:rPr>
              <a:t> de framework-ul Java Spring am </a:t>
            </a:r>
            <a:r>
              <a:rPr lang="en-US" sz="1400" dirty="0" err="1">
                <a:solidFill>
                  <a:schemeClr val="bg1"/>
                </a:solidFill>
              </a:rPr>
              <a:t>dezvoltat</a:t>
            </a:r>
            <a:r>
              <a:rPr lang="en-US" sz="1400" dirty="0">
                <a:solidFill>
                  <a:schemeClr val="bg1"/>
                </a:solidFill>
              </a:rPr>
              <a:t> un API </a:t>
            </a:r>
            <a:r>
              <a:rPr lang="en-US" sz="1400" dirty="0" err="1">
                <a:solidFill>
                  <a:schemeClr val="bg1"/>
                </a:solidFill>
              </a:rPr>
              <a:t>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orchestrează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rezervarea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bilete</a:t>
            </a:r>
            <a:r>
              <a:rPr lang="en-US" sz="1400" dirty="0">
                <a:solidFill>
                  <a:schemeClr val="bg1"/>
                </a:solidFill>
              </a:rPr>
              <a:t> de avion </a:t>
            </a:r>
            <a:r>
              <a:rPr lang="en-US" sz="1400" dirty="0" err="1">
                <a:solidFill>
                  <a:schemeClr val="bg1"/>
                </a:solidFill>
              </a:rPr>
              <a:t>în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timp</a:t>
            </a:r>
            <a:r>
              <a:rPr lang="en-US" sz="1400" dirty="0">
                <a:solidFill>
                  <a:schemeClr val="bg1"/>
                </a:solidFill>
              </a:rPr>
              <a:t> real cu o </a:t>
            </a:r>
            <a:r>
              <a:rPr lang="en-US" sz="1400" dirty="0" err="1">
                <a:solidFill>
                  <a:schemeClr val="bg1"/>
                </a:solidFill>
              </a:rPr>
              <a:t>interfață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grafică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utilizatori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dezvoltată</a:t>
            </a:r>
            <a:r>
              <a:rPr lang="en-US" sz="1400" dirty="0">
                <a:solidFill>
                  <a:schemeClr val="bg1"/>
                </a:solidFill>
              </a:rPr>
              <a:t> cu </a:t>
            </a:r>
            <a:r>
              <a:rPr lang="en-US" sz="1400" dirty="0" err="1">
                <a:solidFill>
                  <a:schemeClr val="bg1"/>
                </a:solidFill>
              </a:rPr>
              <a:t>ajutorul</a:t>
            </a:r>
            <a:r>
              <a:rPr lang="en-US" sz="1400" dirty="0">
                <a:solidFill>
                  <a:schemeClr val="bg1"/>
                </a:solidFill>
              </a:rPr>
              <a:t> framework-</a:t>
            </a:r>
            <a:r>
              <a:rPr lang="en-US" sz="1400" dirty="0" err="1">
                <a:solidFill>
                  <a:schemeClr val="bg1"/>
                </a:solidFill>
              </a:rPr>
              <a:t>ului</a:t>
            </a:r>
            <a:r>
              <a:rPr lang="en-US" sz="1400" dirty="0">
                <a:solidFill>
                  <a:schemeClr val="bg1"/>
                </a:solidFill>
              </a:rPr>
              <a:t> Angular</a:t>
            </a:r>
            <a:r>
              <a:rPr lang="ro-RO" sz="1400" dirty="0">
                <a:solidFill>
                  <a:schemeClr val="bg1"/>
                </a:solidFill>
              </a:rPr>
              <a:t>.</a:t>
            </a:r>
          </a:p>
          <a:p>
            <a:endParaRPr lang="ro-RO" sz="1400" kern="0" dirty="0">
              <a:solidFill>
                <a:schemeClr val="bg1"/>
              </a:solidFill>
            </a:endParaRPr>
          </a:p>
          <a:p>
            <a:r>
              <a:rPr lang="ro-RO" sz="1400" dirty="0">
                <a:solidFill>
                  <a:schemeClr val="bg1"/>
                </a:solidFill>
              </a:rPr>
              <a:t>    </a:t>
            </a:r>
            <a:r>
              <a:rPr lang="en-US" sz="1400" dirty="0">
                <a:solidFill>
                  <a:schemeClr val="bg1"/>
                </a:solidFill>
              </a:rPr>
              <a:t>Din </a:t>
            </a:r>
            <a:r>
              <a:rPr lang="en-US" sz="1400" dirty="0" err="1">
                <a:solidFill>
                  <a:schemeClr val="bg1"/>
                </a:solidFill>
              </a:rPr>
              <a:t>cele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dezvoltate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rezultat</a:t>
            </a:r>
            <a:r>
              <a:rPr lang="en-US" sz="1400" dirty="0">
                <a:solidFill>
                  <a:schemeClr val="bg1"/>
                </a:solidFill>
              </a:rPr>
              <a:t> un </a:t>
            </a:r>
            <a:r>
              <a:rPr lang="en-US" sz="1400" dirty="0" err="1">
                <a:solidFill>
                  <a:schemeClr val="bg1"/>
                </a:solidFill>
              </a:rPr>
              <a:t>sistem</a:t>
            </a:r>
            <a:r>
              <a:rPr lang="en-US" sz="1400" dirty="0">
                <a:solidFill>
                  <a:schemeClr val="bg1"/>
                </a:solidFill>
              </a:rPr>
              <a:t> robust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securizat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ușor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utilizat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remarcat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simplicitatea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acestuia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mentenabilitatea </a:t>
            </a:r>
            <a:r>
              <a:rPr lang="en-US" sz="1400" dirty="0" err="1">
                <a:solidFill>
                  <a:schemeClr val="bg1"/>
                </a:solidFill>
              </a:rPr>
              <a:t>dar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scalarea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acestuia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oferi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performanță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sporită</a:t>
            </a:r>
            <a:r>
              <a:rPr lang="en-US" sz="1400" dirty="0">
                <a:solidFill>
                  <a:schemeClr val="bg1"/>
                </a:solidFill>
              </a:rPr>
              <a:t> la ore de </a:t>
            </a:r>
            <a:r>
              <a:rPr lang="en-US" sz="1400" dirty="0" err="1">
                <a:solidFill>
                  <a:schemeClr val="bg1"/>
                </a:solidFill>
              </a:rPr>
              <a:t>vârf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intermediul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arhitecturii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bazată</a:t>
            </a:r>
            <a:r>
              <a:rPr lang="en-US" sz="1400" dirty="0">
                <a:solidFill>
                  <a:schemeClr val="bg1"/>
                </a:solidFill>
              </a:rPr>
              <a:t> pe microservicii. </a:t>
            </a:r>
            <a:endParaRPr lang="ro-RO" sz="14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9"/>
          <p:cNvSpPr txBox="1">
            <a:spLocks noGrp="1"/>
          </p:cNvSpPr>
          <p:nvPr>
            <p:ph type="title"/>
          </p:nvPr>
        </p:nvSpPr>
        <p:spPr>
          <a:xfrm>
            <a:off x="2176953" y="3112213"/>
            <a:ext cx="7832400" cy="166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9600" dirty="0"/>
              <a:t>Mulțumesc!</a:t>
            </a:r>
            <a:endParaRPr sz="9600" dirty="0"/>
          </a:p>
        </p:txBody>
      </p:sp>
      <p:pic>
        <p:nvPicPr>
          <p:cNvPr id="778" name="Google Shape;778;p59"/>
          <p:cNvPicPr preferRelativeResize="0"/>
          <p:nvPr/>
        </p:nvPicPr>
        <p:blipFill rotWithShape="1">
          <a:blip r:embed="rId3">
            <a:alphaModFix/>
          </a:blip>
          <a:srcRect t="33666" b="33666"/>
          <a:stretch/>
        </p:blipFill>
        <p:spPr>
          <a:xfrm>
            <a:off x="-2833" y="1"/>
            <a:ext cx="12192000" cy="2654468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9" name="Google Shape;779;p59"/>
          <p:cNvSpPr/>
          <p:nvPr/>
        </p:nvSpPr>
        <p:spPr>
          <a:xfrm>
            <a:off x="3565604" y="4939417"/>
            <a:ext cx="50608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>
            <a:spLocks noGrp="1"/>
          </p:cNvSpPr>
          <p:nvPr>
            <p:ph type="title"/>
          </p:nvPr>
        </p:nvSpPr>
        <p:spPr>
          <a:xfrm>
            <a:off x="6096000" y="2714136"/>
            <a:ext cx="5136800" cy="81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dirty="0"/>
              <a:t>Obiective</a:t>
            </a:r>
            <a:endParaRPr dirty="0"/>
          </a:p>
        </p:txBody>
      </p:sp>
      <p:sp>
        <p:nvSpPr>
          <p:cNvPr id="413" name="Google Shape;413;p43"/>
          <p:cNvSpPr txBox="1">
            <a:spLocks noGrp="1"/>
          </p:cNvSpPr>
          <p:nvPr>
            <p:ph type="subTitle" idx="1"/>
          </p:nvPr>
        </p:nvSpPr>
        <p:spPr>
          <a:xfrm>
            <a:off x="6096000" y="4097794"/>
            <a:ext cx="5951450" cy="226251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800" dirty="0"/>
              <a:t>    </a:t>
            </a:r>
            <a:r>
              <a:rPr lang="en-US" sz="1800" dirty="0" err="1"/>
              <a:t>Scopul</a:t>
            </a:r>
            <a:r>
              <a:rPr lang="en-US" sz="1800" dirty="0"/>
              <a:t> </a:t>
            </a:r>
            <a:r>
              <a:rPr lang="en-US" sz="1800" dirty="0" err="1"/>
              <a:t>acestei</a:t>
            </a:r>
            <a:r>
              <a:rPr lang="en-US" sz="1800" dirty="0"/>
              <a:t> </a:t>
            </a:r>
            <a:r>
              <a:rPr lang="en-US" sz="1800" dirty="0" err="1"/>
              <a:t>disertații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de a </a:t>
            </a:r>
            <a:r>
              <a:rPr lang="en-US" sz="1800" dirty="0" err="1"/>
              <a:t>proiecta</a:t>
            </a:r>
            <a:r>
              <a:rPr lang="en-US" sz="1800" dirty="0"/>
              <a:t>, </a:t>
            </a:r>
            <a:r>
              <a:rPr lang="en-US" sz="1800" dirty="0" err="1"/>
              <a:t>dezvolta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evalua</a:t>
            </a:r>
            <a:r>
              <a:rPr lang="en-US" sz="1800" dirty="0"/>
              <a:t> un </a:t>
            </a:r>
            <a:r>
              <a:rPr lang="en-US" sz="1800" dirty="0" err="1"/>
              <a:t>sistem</a:t>
            </a:r>
            <a:r>
              <a:rPr lang="en-US" sz="1800" dirty="0"/>
              <a:t> de </a:t>
            </a:r>
            <a:r>
              <a:rPr lang="en-US" sz="1800" dirty="0" err="1"/>
              <a:t>gestionare</a:t>
            </a:r>
            <a:r>
              <a:rPr lang="ro-RO" sz="1800" dirty="0"/>
              <a:t> </a:t>
            </a:r>
            <a:r>
              <a:rPr lang="en-US" sz="1800" dirty="0"/>
              <a:t>a biletelor de avion care </a:t>
            </a:r>
            <a:r>
              <a:rPr lang="en-US" sz="1800" dirty="0" err="1"/>
              <a:t>ia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considerare</a:t>
            </a:r>
            <a:r>
              <a:rPr lang="en-US" sz="1800" dirty="0"/>
              <a:t> </a:t>
            </a:r>
            <a:r>
              <a:rPr lang="en-US" sz="1800" dirty="0" err="1"/>
              <a:t>limitările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provocările</a:t>
            </a:r>
            <a:r>
              <a:rPr lang="en-US" sz="1800" dirty="0"/>
              <a:t> cu care se </a:t>
            </a:r>
            <a:r>
              <a:rPr lang="en-US" sz="1800" dirty="0" err="1"/>
              <a:t>confruntă</a:t>
            </a:r>
            <a:r>
              <a:rPr lang="ro-RO" sz="1800" dirty="0"/>
              <a:t> </a:t>
            </a:r>
            <a:r>
              <a:rPr lang="en-US" sz="1800" dirty="0" err="1"/>
              <a:t>sistemele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industrie</a:t>
            </a:r>
            <a:r>
              <a:rPr lang="en-US" sz="1800" dirty="0"/>
              <a:t>. </a:t>
            </a:r>
            <a:endParaRPr lang="ro-RO" sz="1800" dirty="0"/>
          </a:p>
          <a:p>
            <a:pPr marL="0" indent="0"/>
            <a:endParaRPr lang="ro-RO" sz="1800" dirty="0"/>
          </a:p>
          <a:p>
            <a:pPr marL="0" indent="0"/>
            <a:r>
              <a:rPr lang="ro-RO" sz="1800" dirty="0"/>
              <a:t>    </a:t>
            </a:r>
            <a:r>
              <a:rPr lang="en-US" sz="1800" dirty="0" err="1"/>
              <a:t>Accentul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ro-RO" sz="1800" dirty="0"/>
              <a:t> </a:t>
            </a:r>
            <a:r>
              <a:rPr lang="en-US" sz="1800" dirty="0"/>
              <a:t>pus pe </a:t>
            </a:r>
            <a:r>
              <a:rPr lang="en-US" sz="1800" dirty="0" err="1"/>
              <a:t>eficientizarea</a:t>
            </a:r>
            <a:r>
              <a:rPr lang="en-US" sz="1800" dirty="0"/>
              <a:t> </a:t>
            </a:r>
            <a:r>
              <a:rPr lang="en-US" sz="1800" dirty="0" err="1"/>
              <a:t>proceselor</a:t>
            </a:r>
            <a:r>
              <a:rPr lang="en-US" sz="1800" dirty="0"/>
              <a:t> de </a:t>
            </a:r>
            <a:r>
              <a:rPr lang="en-US" sz="1800" dirty="0" err="1"/>
              <a:t>emitere</a:t>
            </a:r>
            <a:r>
              <a:rPr lang="ro-RO" sz="1800" dirty="0"/>
              <a:t> </a:t>
            </a:r>
            <a:r>
              <a:rPr lang="en-US" sz="1800" dirty="0"/>
              <a:t>a biletelor, </a:t>
            </a:r>
            <a:r>
              <a:rPr lang="en-US" sz="1800" dirty="0" err="1"/>
              <a:t>îmbunătățirea</a:t>
            </a:r>
            <a:r>
              <a:rPr lang="en-US" sz="1800" dirty="0"/>
              <a:t> </a:t>
            </a:r>
            <a:r>
              <a:rPr lang="en-US" sz="1800" dirty="0" err="1"/>
              <a:t>experienței</a:t>
            </a:r>
            <a:r>
              <a:rPr lang="en-US" sz="1800" dirty="0"/>
              <a:t> </a:t>
            </a:r>
            <a:r>
              <a:rPr lang="en-US" sz="1800" dirty="0" err="1"/>
              <a:t>utilizatorului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îmbunătățirea</a:t>
            </a:r>
            <a:r>
              <a:rPr lang="ro-RO" sz="1800" dirty="0"/>
              <a:t> </a:t>
            </a:r>
            <a:r>
              <a:rPr lang="en-US" sz="1800" dirty="0" err="1"/>
              <a:t>eficienței</a:t>
            </a:r>
            <a:r>
              <a:rPr lang="ro-RO" sz="1800" dirty="0"/>
              <a:t> </a:t>
            </a:r>
            <a:r>
              <a:rPr lang="en-US" sz="1800" dirty="0" err="1"/>
              <a:t>operaționale</a:t>
            </a:r>
            <a:r>
              <a:rPr lang="ro-RO" sz="1800" dirty="0"/>
              <a:t>.</a:t>
            </a:r>
            <a:endParaRPr sz="1800" dirty="0"/>
          </a:p>
        </p:txBody>
      </p:sp>
      <p:pic>
        <p:nvPicPr>
          <p:cNvPr id="414" name="Google Shape;414;p43"/>
          <p:cNvPicPr preferRelativeResize="0"/>
          <p:nvPr/>
        </p:nvPicPr>
        <p:blipFill rotWithShape="1">
          <a:blip r:embed="rId3">
            <a:alphaModFix/>
          </a:blip>
          <a:srcRect t="2217" b="2207"/>
          <a:stretch/>
        </p:blipFill>
        <p:spPr>
          <a:xfrm>
            <a:off x="957000" y="983803"/>
            <a:ext cx="4796833" cy="3057167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5" name="Google Shape;415;p43"/>
          <p:cNvSpPr/>
          <p:nvPr/>
        </p:nvSpPr>
        <p:spPr>
          <a:xfrm>
            <a:off x="6199637" y="3687485"/>
            <a:ext cx="50332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16" name="Google Shape;416;p43"/>
          <p:cNvGrpSpPr/>
          <p:nvPr/>
        </p:nvGrpSpPr>
        <p:grpSpPr>
          <a:xfrm rot="-5400000">
            <a:off x="10019645" y="171187"/>
            <a:ext cx="402753" cy="2027976"/>
            <a:chOff x="-108754" y="2690919"/>
            <a:chExt cx="302065" cy="1520982"/>
          </a:xfrm>
        </p:grpSpPr>
        <p:sp>
          <p:nvSpPr>
            <p:cNvPr id="417" name="Google Shape;417;p4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43"/>
          <p:cNvGrpSpPr/>
          <p:nvPr/>
        </p:nvGrpSpPr>
        <p:grpSpPr>
          <a:xfrm rot="5400000">
            <a:off x="10519100" y="681019"/>
            <a:ext cx="131869" cy="737453"/>
            <a:chOff x="4898850" y="4820550"/>
            <a:chExt cx="98902" cy="553090"/>
          </a:xfrm>
        </p:grpSpPr>
        <p:sp>
          <p:nvSpPr>
            <p:cNvPr id="423" name="Google Shape;423;p4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43"/>
          <p:cNvGrpSpPr/>
          <p:nvPr/>
        </p:nvGrpSpPr>
        <p:grpSpPr>
          <a:xfrm rot="-5400000">
            <a:off x="925212" y="4681753"/>
            <a:ext cx="402753" cy="2027976"/>
            <a:chOff x="-108754" y="2690919"/>
            <a:chExt cx="302065" cy="1520982"/>
          </a:xfrm>
        </p:grpSpPr>
        <p:sp>
          <p:nvSpPr>
            <p:cNvPr id="429" name="Google Shape;429;p4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957000" y="2057200"/>
            <a:ext cx="5099200" cy="306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-423323">
              <a:buSzPts val="1400"/>
            </a:pPr>
            <a:r>
              <a:rPr lang="ro-RO" dirty="0"/>
              <a:t>Înregistrare</a:t>
            </a:r>
            <a:endParaRPr dirty="0"/>
          </a:p>
          <a:p>
            <a:pPr indent="-423323">
              <a:buSzPts val="1400"/>
            </a:pPr>
            <a:r>
              <a:rPr lang="ro-RO" dirty="0"/>
              <a:t>Autentificare</a:t>
            </a:r>
            <a:endParaRPr dirty="0"/>
          </a:p>
          <a:p>
            <a:pPr indent="-423323">
              <a:buSzPts val="1400"/>
            </a:pPr>
            <a:r>
              <a:rPr lang="ro-RO" dirty="0"/>
              <a:t>Sistem de căutare pentru bilete de avion</a:t>
            </a:r>
            <a:endParaRPr dirty="0"/>
          </a:p>
          <a:p>
            <a:pPr indent="-423323">
              <a:buSzPts val="1400"/>
            </a:pPr>
            <a:r>
              <a:rPr lang="ro-RO" dirty="0"/>
              <a:t>Opțiune de alegere a scaunului</a:t>
            </a:r>
          </a:p>
          <a:p>
            <a:pPr indent="-423323">
              <a:buSzPts val="1400"/>
            </a:pPr>
            <a:r>
              <a:rPr lang="ro-RO" dirty="0"/>
              <a:t>Notificări opționale pe email înainte de decolare</a:t>
            </a:r>
          </a:p>
          <a:p>
            <a:pPr indent="-423323">
              <a:buSzPts val="1400"/>
            </a:pPr>
            <a:r>
              <a:rPr lang="ro-RO" dirty="0"/>
              <a:t>Panou pentru afișarea biletelor cumpărate</a:t>
            </a:r>
            <a:endParaRPr dirty="0"/>
          </a:p>
        </p:txBody>
      </p:sp>
      <p:sp>
        <p:nvSpPr>
          <p:cNvPr id="383" name="Google Shape;383;p41"/>
          <p:cNvSpPr/>
          <p:nvPr/>
        </p:nvSpPr>
        <p:spPr>
          <a:xfrm>
            <a:off x="957000" y="1658864"/>
            <a:ext cx="4764919" cy="6887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defTabSz="1219170">
              <a:buClr>
                <a:srgbClr val="000000"/>
              </a:buClr>
            </a:pPr>
            <a:r>
              <a:rPr lang="ro-RO" sz="1867" b="1" kern="0" dirty="0">
                <a:ln w="19050" cap="flat" cmpd="sng">
                  <a:solidFill>
                    <a:srgbClr val="0FE0E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antico"/>
                <a:cs typeface="Arial"/>
                <a:sym typeface="Arial"/>
              </a:rPr>
              <a:t>FUNCȚIONALITĂȚI</a:t>
            </a:r>
            <a:endParaRPr sz="1867" b="1" kern="0" dirty="0">
              <a:ln w="19050" cap="flat" cmpd="sng">
                <a:solidFill>
                  <a:srgbClr val="0FE0E0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antico"/>
              <a:cs typeface="Arial"/>
              <a:sym typeface="Arial"/>
            </a:endParaRPr>
          </a:p>
        </p:txBody>
      </p:sp>
      <p:sp>
        <p:nvSpPr>
          <p:cNvPr id="384" name="Google Shape;384;p41"/>
          <p:cNvSpPr/>
          <p:nvPr/>
        </p:nvSpPr>
        <p:spPr>
          <a:xfrm>
            <a:off x="960000" y="5437900"/>
            <a:ext cx="50812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85" name="Google Shape;385;p41"/>
          <p:cNvPicPr preferRelativeResize="0"/>
          <p:nvPr/>
        </p:nvPicPr>
        <p:blipFill rotWithShape="1">
          <a:blip r:embed="rId3">
            <a:alphaModFix/>
          </a:blip>
          <a:srcRect l="3669" r="3669"/>
          <a:stretch/>
        </p:blipFill>
        <p:spPr>
          <a:xfrm>
            <a:off x="6968367" y="2483500"/>
            <a:ext cx="4263636" cy="306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>
            <a:spLocks noGrp="1"/>
          </p:cNvSpPr>
          <p:nvPr>
            <p:ph type="title"/>
          </p:nvPr>
        </p:nvSpPr>
        <p:spPr>
          <a:xfrm>
            <a:off x="957000" y="4321344"/>
            <a:ext cx="5914000" cy="9088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5400" dirty="0">
                <a:solidFill>
                  <a:schemeClr val="lt1"/>
                </a:solidFill>
              </a:rPr>
              <a:t>Arhitectura</a:t>
            </a:r>
            <a:endParaRPr sz="5400" dirty="0"/>
          </a:p>
        </p:txBody>
      </p:sp>
      <p:sp>
        <p:nvSpPr>
          <p:cNvPr id="440" name="Google Shape;440;p44"/>
          <p:cNvSpPr/>
          <p:nvPr/>
        </p:nvSpPr>
        <p:spPr>
          <a:xfrm>
            <a:off x="957001" y="1644624"/>
            <a:ext cx="2171641" cy="1358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defTabSz="1219170">
              <a:buClr>
                <a:srgbClr val="000000"/>
              </a:buClr>
            </a:pPr>
            <a:endParaRPr sz="1867" b="1" kern="0" dirty="0">
              <a:ln w="19050" cap="flat" cmpd="sng">
                <a:solidFill>
                  <a:srgbClr val="0FE0E0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antico"/>
              <a:cs typeface="Arial"/>
              <a:sym typeface="Arial"/>
            </a:endParaRPr>
          </a:p>
        </p:txBody>
      </p:sp>
      <p:pic>
        <p:nvPicPr>
          <p:cNvPr id="441" name="Google Shape;441;p44"/>
          <p:cNvPicPr preferRelativeResize="0"/>
          <p:nvPr/>
        </p:nvPicPr>
        <p:blipFill rotWithShape="1">
          <a:blip r:embed="rId3">
            <a:alphaModFix/>
          </a:blip>
          <a:srcRect l="41250" r="10196"/>
          <a:stretch/>
        </p:blipFill>
        <p:spPr>
          <a:xfrm>
            <a:off x="7196067" y="1"/>
            <a:ext cx="4995933" cy="6858001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2" name="Google Shape;442;p44"/>
          <p:cNvSpPr/>
          <p:nvPr/>
        </p:nvSpPr>
        <p:spPr>
          <a:xfrm>
            <a:off x="957004" y="5330320"/>
            <a:ext cx="50332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43" name="Google Shape;443;p44"/>
          <p:cNvGrpSpPr/>
          <p:nvPr/>
        </p:nvGrpSpPr>
        <p:grpSpPr>
          <a:xfrm flipH="1">
            <a:off x="-14041" y="183306"/>
            <a:ext cx="2430688" cy="395524"/>
            <a:chOff x="7857346" y="3902355"/>
            <a:chExt cx="1823016" cy="296643"/>
          </a:xfrm>
        </p:grpSpPr>
        <p:sp>
          <p:nvSpPr>
            <p:cNvPr id="444" name="Google Shape;444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5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b="211"/>
          <a:stretch/>
        </p:blipFill>
        <p:spPr>
          <a:xfrm>
            <a:off x="3818723" y="1499588"/>
            <a:ext cx="4522088" cy="497535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6" name="Google Shape;726;p57"/>
          <p:cNvSpPr txBox="1">
            <a:spLocks noGrp="1"/>
          </p:cNvSpPr>
          <p:nvPr>
            <p:ph type="title"/>
          </p:nvPr>
        </p:nvSpPr>
        <p:spPr>
          <a:xfrm>
            <a:off x="960000" y="453664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dirty="0"/>
              <a:t>Arhitectură bazată pe microservicii</a:t>
            </a:r>
            <a:endParaRPr dirty="0"/>
          </a:p>
        </p:txBody>
      </p:sp>
      <p:sp>
        <p:nvSpPr>
          <p:cNvPr id="2" name="Google Shape;442;p44">
            <a:extLst>
              <a:ext uri="{FF2B5EF4-FFF2-40B4-BE49-F238E27FC236}">
                <a16:creationId xmlns:a16="http://schemas.microsoft.com/office/drawing/2014/main" id="{04A0EEDC-3A33-95C8-E67A-071E78931BFD}"/>
              </a:ext>
            </a:extLst>
          </p:cNvPr>
          <p:cNvSpPr/>
          <p:nvPr/>
        </p:nvSpPr>
        <p:spPr>
          <a:xfrm>
            <a:off x="1287162" y="1060311"/>
            <a:ext cx="9617676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76"/>
          <p:cNvSpPr txBox="1">
            <a:spLocks noGrp="1"/>
          </p:cNvSpPr>
          <p:nvPr>
            <p:ph type="title"/>
          </p:nvPr>
        </p:nvSpPr>
        <p:spPr>
          <a:xfrm>
            <a:off x="960000" y="447485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dirty="0"/>
              <a:t>Tehnologii utilizate</a:t>
            </a:r>
            <a:endParaRPr dirty="0"/>
          </a:p>
        </p:txBody>
      </p:sp>
      <p:sp>
        <p:nvSpPr>
          <p:cNvPr id="1538" name="Google Shape;1538;p76"/>
          <p:cNvSpPr txBox="1">
            <a:spLocks noGrp="1"/>
          </p:cNvSpPr>
          <p:nvPr>
            <p:ph type="body" idx="1"/>
          </p:nvPr>
        </p:nvSpPr>
        <p:spPr>
          <a:xfrm>
            <a:off x="957000" y="1474535"/>
            <a:ext cx="5102000" cy="308511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ro-RO" sz="2933" b="1" dirty="0">
                <a:latin typeface="Quantico"/>
                <a:ea typeface="Quantico"/>
                <a:cs typeface="Quantico"/>
                <a:sym typeface="Quantico"/>
              </a:rPr>
              <a:t>Backend</a:t>
            </a:r>
            <a:r>
              <a:rPr lang="en" sz="2933" b="1" dirty="0">
                <a:latin typeface="Quantico"/>
                <a:ea typeface="Quantico"/>
                <a:cs typeface="Quantico"/>
                <a:sym typeface="Quantico"/>
              </a:rPr>
              <a:t>:</a:t>
            </a:r>
            <a:endParaRPr sz="2933" b="1" dirty="0">
              <a:latin typeface="Quantico"/>
              <a:ea typeface="Quantico"/>
              <a:cs typeface="Quantico"/>
              <a:sym typeface="Quantico"/>
            </a:endParaRP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Java Spring Boot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Tomcat Server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Quartz </a:t>
            </a:r>
            <a:r>
              <a:rPr lang="ro-RO" sz="1867" dirty="0" err="1">
                <a:solidFill>
                  <a:schemeClr val="hlink"/>
                </a:solidFill>
                <a:uFill>
                  <a:noFill/>
                </a:uFill>
              </a:rPr>
              <a:t>Scheduler</a:t>
            </a:r>
            <a:endParaRPr lang="ro-RO" sz="1867" dirty="0">
              <a:solidFill>
                <a:schemeClr val="hlink"/>
              </a:solidFill>
              <a:uFill>
                <a:noFill/>
              </a:uFill>
            </a:endParaRP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PostgreSQL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Hibernate ORM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JPA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Swagger OpenAPI</a:t>
            </a:r>
          </a:p>
          <a:p>
            <a:pPr marR="67732"/>
            <a:r>
              <a:rPr lang="ro-RO" sz="1867" dirty="0" err="1">
                <a:solidFill>
                  <a:schemeClr val="hlink"/>
                </a:solidFill>
                <a:uFill>
                  <a:noFill/>
                </a:uFill>
              </a:rPr>
              <a:t>Micrometer</a:t>
            </a:r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 Actuator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Keycloak</a:t>
            </a:r>
            <a:endParaRPr sz="1867" dirty="0">
              <a:solidFill>
                <a:srgbClr val="374957"/>
              </a:solidFill>
            </a:endParaRPr>
          </a:p>
        </p:txBody>
      </p:sp>
      <p:pic>
        <p:nvPicPr>
          <p:cNvPr id="1539" name="Google Shape;1539;p76"/>
          <p:cNvPicPr preferRelativeResize="0"/>
          <p:nvPr/>
        </p:nvPicPr>
        <p:blipFill rotWithShape="1">
          <a:blip r:embed="rId3">
            <a:alphaModFix/>
          </a:blip>
          <a:srcRect l="34068" t="24362" r="-65"/>
          <a:stretch/>
        </p:blipFill>
        <p:spPr>
          <a:xfrm>
            <a:off x="6685600" y="1929967"/>
            <a:ext cx="5502000" cy="4202532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1538;p76">
            <a:extLst>
              <a:ext uri="{FF2B5EF4-FFF2-40B4-BE49-F238E27FC236}">
                <a16:creationId xmlns:a16="http://schemas.microsoft.com/office/drawing/2014/main" id="{E19AB258-C50E-E183-E015-7092E19FF6F4}"/>
              </a:ext>
            </a:extLst>
          </p:cNvPr>
          <p:cNvSpPr txBox="1">
            <a:spLocks/>
          </p:cNvSpPr>
          <p:nvPr/>
        </p:nvSpPr>
        <p:spPr>
          <a:xfrm>
            <a:off x="957000" y="4571992"/>
            <a:ext cx="5102000" cy="207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●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ro-RO" sz="2933" b="1" kern="0" dirty="0">
                <a:latin typeface="Quantico"/>
                <a:ea typeface="Quantico"/>
                <a:cs typeface="Quantico"/>
                <a:sym typeface="Quantico"/>
              </a:rPr>
              <a:t>Frontend:</a:t>
            </a:r>
          </a:p>
          <a:p>
            <a:pPr marR="67732"/>
            <a:r>
              <a:rPr lang="ro-RO" sz="1867" kern="0" dirty="0">
                <a:solidFill>
                  <a:schemeClr val="hlink"/>
                </a:solidFill>
                <a:uFill>
                  <a:noFill/>
                </a:uFill>
              </a:rPr>
              <a:t>NPM</a:t>
            </a:r>
          </a:p>
          <a:p>
            <a:pPr marR="67732"/>
            <a:r>
              <a:rPr lang="ro-RO" sz="1867" kern="0" dirty="0" err="1">
                <a:solidFill>
                  <a:schemeClr val="hlink"/>
                </a:solidFill>
                <a:uFill>
                  <a:noFill/>
                </a:uFill>
              </a:rPr>
              <a:t>Typescript</a:t>
            </a:r>
            <a:endParaRPr lang="ro-RO" sz="1867" kern="0" dirty="0">
              <a:solidFill>
                <a:schemeClr val="hlink"/>
              </a:solidFill>
              <a:uFill>
                <a:noFill/>
              </a:uFill>
            </a:endParaRPr>
          </a:p>
          <a:p>
            <a:pPr marR="67732"/>
            <a:r>
              <a:rPr lang="ro-RO" sz="1867" kern="0" dirty="0">
                <a:solidFill>
                  <a:schemeClr val="hlink"/>
                </a:solidFill>
                <a:uFill>
                  <a:noFill/>
                </a:uFill>
              </a:rPr>
              <a:t>SCSS</a:t>
            </a:r>
          </a:p>
          <a:p>
            <a:pPr marR="67732"/>
            <a:r>
              <a:rPr lang="ro-RO" sz="1867" kern="0" dirty="0">
                <a:solidFill>
                  <a:schemeClr val="hlink"/>
                </a:solidFill>
                <a:uFill>
                  <a:noFill/>
                </a:uFill>
              </a:rPr>
              <a:t>Angular</a:t>
            </a:r>
          </a:p>
          <a:p>
            <a:pPr marR="67732"/>
            <a:r>
              <a:rPr lang="ro-RO" sz="1867" kern="0" dirty="0" err="1">
                <a:solidFill>
                  <a:schemeClr val="hlink"/>
                </a:solidFill>
                <a:uFill>
                  <a:noFill/>
                </a:uFill>
              </a:rPr>
              <a:t>KeycloakJS</a:t>
            </a:r>
            <a:endParaRPr lang="ro-RO" sz="1867" kern="0" dirty="0">
              <a:solidFill>
                <a:schemeClr val="hlink"/>
              </a:solidFill>
              <a:uFill>
                <a:noFill/>
              </a:uFill>
            </a:endParaRPr>
          </a:p>
        </p:txBody>
      </p:sp>
      <p:sp>
        <p:nvSpPr>
          <p:cNvPr id="3" name="Google Shape;442;p44">
            <a:extLst>
              <a:ext uri="{FF2B5EF4-FFF2-40B4-BE49-F238E27FC236}">
                <a16:creationId xmlns:a16="http://schemas.microsoft.com/office/drawing/2014/main" id="{64F4D172-82B3-EB7E-DD4C-5C6FB1B6EB80}"/>
              </a:ext>
            </a:extLst>
          </p:cNvPr>
          <p:cNvSpPr/>
          <p:nvPr/>
        </p:nvSpPr>
        <p:spPr>
          <a:xfrm>
            <a:off x="1287162" y="1060311"/>
            <a:ext cx="9617676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/>
          <p:nvPr/>
        </p:nvSpPr>
        <p:spPr>
          <a:xfrm>
            <a:off x="1003600" y="6458733"/>
            <a:ext cx="10228400" cy="612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0" name="Google Shape;590;p51"/>
          <p:cNvSpPr txBox="1">
            <a:spLocks noGrp="1"/>
          </p:cNvSpPr>
          <p:nvPr>
            <p:ph type="title"/>
          </p:nvPr>
        </p:nvSpPr>
        <p:spPr>
          <a:xfrm>
            <a:off x="5248569" y="2223630"/>
            <a:ext cx="6357200" cy="14690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ro-RO" sz="6000" dirty="0">
                <a:solidFill>
                  <a:schemeClr val="lt1"/>
                </a:solidFill>
              </a:rPr>
              <a:t>Prezentarea</a:t>
            </a:r>
            <a:br>
              <a:rPr lang="ro-RO" sz="6000" dirty="0">
                <a:solidFill>
                  <a:schemeClr val="lt1"/>
                </a:solidFill>
              </a:rPr>
            </a:br>
            <a:r>
              <a:rPr lang="ro-RO" sz="6000" dirty="0">
                <a:solidFill>
                  <a:schemeClr val="lt1"/>
                </a:solidFill>
              </a:rPr>
              <a:t>funcționalităților</a:t>
            </a:r>
            <a:r>
              <a:rPr lang="en" sz="6600" dirty="0"/>
              <a:t> </a:t>
            </a:r>
            <a:endParaRPr sz="6600" dirty="0">
              <a:solidFill>
                <a:schemeClr val="lt1"/>
              </a:solidFill>
            </a:endParaRPr>
          </a:p>
        </p:txBody>
      </p:sp>
      <p:pic>
        <p:nvPicPr>
          <p:cNvPr id="591" name="Google Shape;591;p51"/>
          <p:cNvPicPr preferRelativeResize="0"/>
          <p:nvPr/>
        </p:nvPicPr>
        <p:blipFill rotWithShape="1">
          <a:blip r:embed="rId3">
            <a:alphaModFix/>
          </a:blip>
          <a:srcRect l="26177" r="26182"/>
          <a:stretch/>
        </p:blipFill>
        <p:spPr>
          <a:xfrm>
            <a:off x="960001" y="720001"/>
            <a:ext cx="3870729" cy="5417996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93" name="Google Shape;593;p51"/>
          <p:cNvGrpSpPr/>
          <p:nvPr/>
        </p:nvGrpSpPr>
        <p:grpSpPr>
          <a:xfrm>
            <a:off x="9798289" y="183306"/>
            <a:ext cx="2430688" cy="395524"/>
            <a:chOff x="7857346" y="3902355"/>
            <a:chExt cx="1823016" cy="296643"/>
          </a:xfrm>
        </p:grpSpPr>
        <p:sp>
          <p:nvSpPr>
            <p:cNvPr id="594" name="Google Shape;594;p5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69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6000" dirty="0"/>
              <a:t>Pagina de lansare</a:t>
            </a:r>
            <a:endParaRPr sz="60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6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600" dirty="0"/>
              <a:t>    </a:t>
            </a:r>
            <a:r>
              <a:rPr lang="en-US" sz="1600" dirty="0" err="1"/>
              <a:t>Pentru</a:t>
            </a:r>
            <a:r>
              <a:rPr lang="en-US" sz="1600" dirty="0"/>
              <a:t> prima </a:t>
            </a:r>
            <a:r>
              <a:rPr lang="en-US" sz="1600" dirty="0" err="1"/>
              <a:t>dată</a:t>
            </a:r>
            <a:r>
              <a:rPr lang="en-US" sz="1600" dirty="0"/>
              <a:t> </a:t>
            </a:r>
            <a:r>
              <a:rPr lang="en-US" sz="1600" dirty="0" err="1"/>
              <a:t>când</a:t>
            </a:r>
            <a:r>
              <a:rPr lang="en-US" sz="1600" dirty="0"/>
              <a:t> </a:t>
            </a:r>
            <a:r>
              <a:rPr lang="en-US" sz="1600" dirty="0" err="1"/>
              <a:t>utilizatorul</a:t>
            </a:r>
            <a:r>
              <a:rPr lang="en-US" sz="1600" dirty="0"/>
              <a:t> </a:t>
            </a:r>
            <a:r>
              <a:rPr lang="en-US" sz="1600" dirty="0" err="1"/>
              <a:t>accesează</a:t>
            </a:r>
            <a:r>
              <a:rPr lang="en-US" sz="1600" dirty="0"/>
              <a:t> </a:t>
            </a:r>
            <a:r>
              <a:rPr lang="en-US" sz="1600" dirty="0" err="1"/>
              <a:t>pagina</a:t>
            </a:r>
            <a:r>
              <a:rPr lang="en-US" sz="1600" dirty="0"/>
              <a:t> web a </a:t>
            </a:r>
            <a:r>
              <a:rPr lang="en-US" sz="1600" dirty="0" err="1"/>
              <a:t>sistemului</a:t>
            </a:r>
            <a:r>
              <a:rPr lang="en-US" sz="1600" dirty="0"/>
              <a:t> de </a:t>
            </a:r>
            <a:r>
              <a:rPr lang="en-US" sz="1600" dirty="0" err="1"/>
              <a:t>gestionare</a:t>
            </a:r>
            <a:r>
              <a:rPr lang="en-US" sz="1600" dirty="0"/>
              <a:t> de </a:t>
            </a:r>
            <a:r>
              <a:rPr lang="en-US" sz="1600" dirty="0" err="1"/>
              <a:t>bilete</a:t>
            </a:r>
            <a:r>
              <a:rPr lang="en-US" sz="1600" dirty="0"/>
              <a:t> de avion </a:t>
            </a:r>
            <a:r>
              <a:rPr lang="en-US" sz="1600" dirty="0" err="1"/>
              <a:t>acesta</a:t>
            </a:r>
            <a:r>
              <a:rPr lang="en-US" sz="1600" dirty="0"/>
              <a:t>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întâmpinat</a:t>
            </a:r>
            <a:r>
              <a:rPr lang="en-US" sz="1600" dirty="0"/>
              <a:t> de </a:t>
            </a:r>
            <a:r>
              <a:rPr lang="en-US" sz="1600" dirty="0" err="1"/>
              <a:t>pagina</a:t>
            </a:r>
            <a:r>
              <a:rPr lang="en-US" sz="1600" dirty="0"/>
              <a:t> de </a:t>
            </a:r>
            <a:r>
              <a:rPr lang="en-US" sz="1600" dirty="0" err="1"/>
              <a:t>lansare</a:t>
            </a:r>
            <a:r>
              <a:rPr lang="en-US" sz="1600" dirty="0"/>
              <a:t> a </a:t>
            </a:r>
            <a:r>
              <a:rPr lang="en-US" sz="1600" dirty="0" err="1"/>
              <a:t>aplicației</a:t>
            </a:r>
            <a:r>
              <a:rPr lang="en-US" sz="1600" dirty="0"/>
              <a:t>.</a:t>
            </a:r>
            <a:endParaRPr sz="160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582" y="1508793"/>
            <a:ext cx="7769856" cy="384041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69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4000" dirty="0"/>
              <a:t>Pagina cu informații despre companie</a:t>
            </a:r>
            <a:endParaRPr sz="40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6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dirty="0"/>
              <a:t>   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pagină</a:t>
            </a:r>
            <a:r>
              <a:rPr lang="en-US" dirty="0"/>
              <a:t> are </a:t>
            </a:r>
            <a:r>
              <a:rPr lang="en-US" dirty="0" err="1"/>
              <a:t>rolul</a:t>
            </a:r>
            <a:r>
              <a:rPr lang="en-US" dirty="0"/>
              <a:t> de a introduce </a:t>
            </a:r>
            <a:r>
              <a:rPr lang="en-US" dirty="0" err="1"/>
              <a:t>utilizatorul</a:t>
            </a:r>
            <a:r>
              <a:rPr lang="en-US" dirty="0"/>
              <a:t> la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principiile</a:t>
            </a:r>
            <a:r>
              <a:rPr lang="en-US" dirty="0"/>
              <a:t> </a:t>
            </a:r>
            <a:r>
              <a:rPr lang="en-US" dirty="0" err="1"/>
              <a:t>companiei</a:t>
            </a:r>
            <a:r>
              <a:rPr lang="en-US" dirty="0"/>
              <a:t> de </a:t>
            </a:r>
            <a:r>
              <a:rPr lang="en-US" dirty="0" err="1"/>
              <a:t>aviație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un sentiment de </a:t>
            </a:r>
            <a:r>
              <a:rPr lang="en-US" dirty="0" err="1"/>
              <a:t>încredere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loialitate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clienții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/>
              <a:t>platforma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5582" y="1508793"/>
            <a:ext cx="7769855" cy="384041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7584585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Data Management Technology by Slidesgo">
  <a:themeElements>
    <a:clrScheme name="Simple Light">
      <a:dk1>
        <a:srgbClr val="161616"/>
      </a:dk1>
      <a:lt1>
        <a:srgbClr val="FFFFFF"/>
      </a:lt1>
      <a:dk2>
        <a:srgbClr val="0D008E"/>
      </a:dk2>
      <a:lt2>
        <a:srgbClr val="0FE0E0"/>
      </a:lt2>
      <a:accent1>
        <a:srgbClr val="2C4ED7"/>
      </a:accent1>
      <a:accent2>
        <a:srgbClr val="50FFB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652</Words>
  <Application>Microsoft Office PowerPoint</Application>
  <PresentationFormat>Widescreen</PresentationFormat>
  <Paragraphs>68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Bebas Neue</vt:lpstr>
      <vt:lpstr>Calibri</vt:lpstr>
      <vt:lpstr>Catamaran</vt:lpstr>
      <vt:lpstr>Nunito Light</vt:lpstr>
      <vt:lpstr>Quantico</vt:lpstr>
      <vt:lpstr>Roboto Condensed Light</vt:lpstr>
      <vt:lpstr>Teko</vt:lpstr>
      <vt:lpstr>Computer Science &amp; Mathematics Major for College: Data Management Technology by Slidesgo</vt:lpstr>
      <vt:lpstr>LUCRARE DE DISERTAȚIE </vt:lpstr>
      <vt:lpstr>Obiective</vt:lpstr>
      <vt:lpstr>PowerPoint Presentation</vt:lpstr>
      <vt:lpstr>Arhitectura</vt:lpstr>
      <vt:lpstr>Arhitectură bazată pe microservicii</vt:lpstr>
      <vt:lpstr>Tehnologii utilizate</vt:lpstr>
      <vt:lpstr>Prezentarea funcționalităților </vt:lpstr>
      <vt:lpstr>Pagina de lansare</vt:lpstr>
      <vt:lpstr>Pagina cu informații despre companie</vt:lpstr>
      <vt:lpstr>Pagina de autentificare</vt:lpstr>
      <vt:lpstr>Pagina de înregistrare</vt:lpstr>
      <vt:lpstr>Pagina de căutare</vt:lpstr>
      <vt:lpstr>Pagina rezultatelor de căutare</vt:lpstr>
      <vt:lpstr>Pagina de alegere a scaunului din avion</vt:lpstr>
      <vt:lpstr>Pagina de cumpărare a biletului</vt:lpstr>
      <vt:lpstr>Pagina biletelor utilizatorului</vt:lpstr>
      <vt:lpstr>Concluzii</vt:lpstr>
      <vt:lpstr>Mulțumesc!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LUCRARE DE DISERTAȚIE </dc:title>
  <dc:creator>Alexandru   Birta</dc:creator>
  <cp:lastModifiedBy>Alexandru   Birta</cp:lastModifiedBy>
  <cp:revision>32</cp:revision>
  <dcterms:created xsi:type="dcterms:W3CDTF">2023-06-27T15:30:15Z</dcterms:created>
  <dcterms:modified xsi:type="dcterms:W3CDTF">2023-06-27T16:59:52Z</dcterms:modified>
</cp:coreProperties>
</file>